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93" r:id="rId5"/>
    <p:sldId id="295" r:id="rId6"/>
    <p:sldId id="262" r:id="rId7"/>
    <p:sldId id="260" r:id="rId8"/>
    <p:sldId id="261" r:id="rId9"/>
    <p:sldId id="296" r:id="rId10"/>
    <p:sldId id="259" r:id="rId11"/>
    <p:sldId id="264" r:id="rId12"/>
    <p:sldId id="265" r:id="rId13"/>
    <p:sldId id="266" r:id="rId14"/>
    <p:sldId id="282" r:id="rId15"/>
    <p:sldId id="283" r:id="rId16"/>
    <p:sldId id="284" r:id="rId17"/>
    <p:sldId id="285" r:id="rId18"/>
    <p:sldId id="286" r:id="rId19"/>
    <p:sldId id="287" r:id="rId20"/>
    <p:sldId id="288" r:id="rId21"/>
    <p:sldId id="289" r:id="rId22"/>
    <p:sldId id="290" r:id="rId23"/>
    <p:sldId id="291" r:id="rId24"/>
    <p:sldId id="292" r:id="rId25"/>
    <p:sldId id="281" r:id="rId26"/>
    <p:sldId id="270" r:id="rId27"/>
    <p:sldId id="29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51"/>
    <p:restoredTop sz="96018"/>
  </p:normalViewPr>
  <p:slideViewPr>
    <p:cSldViewPr snapToGrid="0">
      <p:cViewPr varScale="1">
        <p:scale>
          <a:sx n="73" d="100"/>
          <a:sy n="73" d="100"/>
        </p:scale>
        <p:origin x="216"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92CF0D-D9E6-594B-9161-F66854C150EE}" type="doc">
      <dgm:prSet loTypeId="urn:microsoft.com/office/officeart/2005/8/layout/lProcess2" loCatId="" qsTypeId="urn:microsoft.com/office/officeart/2005/8/quickstyle/simple1" qsCatId="simple" csTypeId="urn:microsoft.com/office/officeart/2005/8/colors/colorful4" csCatId="colorful" phldr="1"/>
      <dgm:spPr/>
      <dgm:t>
        <a:bodyPr/>
        <a:lstStyle/>
        <a:p>
          <a:endParaRPr lang="en-GB"/>
        </a:p>
      </dgm:t>
    </dgm:pt>
    <dgm:pt modelId="{C06B7E95-89F4-854E-896C-96D53C14F543}">
      <dgm:prSet phldrT="[Text]"/>
      <dgm:spPr/>
      <dgm:t>
        <a:bodyPr/>
        <a:lstStyle/>
        <a:p>
          <a:r>
            <a:rPr lang="en-GB" dirty="0"/>
            <a:t>Invasive </a:t>
          </a:r>
        </a:p>
      </dgm:t>
    </dgm:pt>
    <dgm:pt modelId="{0CD2AEE2-599D-DF42-B34F-A8073F78F18C}" type="parTrans" cxnId="{6C8AA948-6885-A24F-8606-AE66F1866B23}">
      <dgm:prSet/>
      <dgm:spPr/>
      <dgm:t>
        <a:bodyPr/>
        <a:lstStyle/>
        <a:p>
          <a:endParaRPr lang="en-GB"/>
        </a:p>
      </dgm:t>
    </dgm:pt>
    <dgm:pt modelId="{5B2A2E53-930C-8C4A-B59E-693D5FBA1D19}" type="sibTrans" cxnId="{6C8AA948-6885-A24F-8606-AE66F1866B23}">
      <dgm:prSet/>
      <dgm:spPr/>
      <dgm:t>
        <a:bodyPr/>
        <a:lstStyle/>
        <a:p>
          <a:endParaRPr lang="en-GB"/>
        </a:p>
      </dgm:t>
    </dgm:pt>
    <dgm:pt modelId="{536FDCB5-2265-BF46-BE5F-B20153E4ECD8}">
      <dgm:prSet phldrT="[Text]"/>
      <dgm:spPr/>
      <dgm:t>
        <a:bodyPr/>
        <a:lstStyle/>
        <a:p>
          <a:r>
            <a:rPr lang="en-GB" dirty="0"/>
            <a:t>CAG</a:t>
          </a:r>
        </a:p>
      </dgm:t>
    </dgm:pt>
    <dgm:pt modelId="{F003DACB-82B5-4448-9CB5-5A0F32D594B4}" type="parTrans" cxnId="{7A69EF15-A30A-0A47-9568-A364F3E9E5BD}">
      <dgm:prSet/>
      <dgm:spPr/>
      <dgm:t>
        <a:bodyPr/>
        <a:lstStyle/>
        <a:p>
          <a:endParaRPr lang="en-GB"/>
        </a:p>
      </dgm:t>
    </dgm:pt>
    <dgm:pt modelId="{140A4ACE-7644-CE4C-A8F4-0C9563BAA756}" type="sibTrans" cxnId="{7A69EF15-A30A-0A47-9568-A364F3E9E5BD}">
      <dgm:prSet/>
      <dgm:spPr/>
      <dgm:t>
        <a:bodyPr/>
        <a:lstStyle/>
        <a:p>
          <a:endParaRPr lang="en-GB"/>
        </a:p>
      </dgm:t>
    </dgm:pt>
    <dgm:pt modelId="{52239B03-64C1-9940-B312-C429EEC12006}">
      <dgm:prSet phldrT="[Text]"/>
      <dgm:spPr/>
      <dgm:t>
        <a:bodyPr/>
        <a:lstStyle/>
        <a:p>
          <a:r>
            <a:rPr lang="en-GB" dirty="0"/>
            <a:t>IVUS</a:t>
          </a:r>
        </a:p>
      </dgm:t>
    </dgm:pt>
    <dgm:pt modelId="{CAED6DC9-1AA0-F543-AF38-CA0194163ED7}" type="parTrans" cxnId="{E76CB8B4-AF09-F742-8B67-3BB5D1FE62B5}">
      <dgm:prSet/>
      <dgm:spPr/>
      <dgm:t>
        <a:bodyPr/>
        <a:lstStyle/>
        <a:p>
          <a:endParaRPr lang="en-GB"/>
        </a:p>
      </dgm:t>
    </dgm:pt>
    <dgm:pt modelId="{53745829-4D44-DC4F-8AB0-6D6880C7B6EC}" type="sibTrans" cxnId="{E76CB8B4-AF09-F742-8B67-3BB5D1FE62B5}">
      <dgm:prSet/>
      <dgm:spPr/>
      <dgm:t>
        <a:bodyPr/>
        <a:lstStyle/>
        <a:p>
          <a:endParaRPr lang="en-GB"/>
        </a:p>
      </dgm:t>
    </dgm:pt>
    <dgm:pt modelId="{D2C403E4-12A9-CE4A-9A4A-F8B9F3FAB328}">
      <dgm:prSet phldrT="[Text]"/>
      <dgm:spPr/>
      <dgm:t>
        <a:bodyPr/>
        <a:lstStyle/>
        <a:p>
          <a:r>
            <a:rPr lang="en-GB" dirty="0"/>
            <a:t>Non-invasive</a:t>
          </a:r>
        </a:p>
      </dgm:t>
    </dgm:pt>
    <dgm:pt modelId="{4103AFA4-4D42-4249-A37E-B83BBE3EA8B3}" type="parTrans" cxnId="{57341E44-89DE-C24F-8BF7-DD4CB40C3D6F}">
      <dgm:prSet/>
      <dgm:spPr/>
      <dgm:t>
        <a:bodyPr/>
        <a:lstStyle/>
        <a:p>
          <a:endParaRPr lang="en-GB"/>
        </a:p>
      </dgm:t>
    </dgm:pt>
    <dgm:pt modelId="{686E21ED-7109-0E41-9EF4-5B42D967BCAB}" type="sibTrans" cxnId="{57341E44-89DE-C24F-8BF7-DD4CB40C3D6F}">
      <dgm:prSet/>
      <dgm:spPr/>
      <dgm:t>
        <a:bodyPr/>
        <a:lstStyle/>
        <a:p>
          <a:endParaRPr lang="en-GB"/>
        </a:p>
      </dgm:t>
    </dgm:pt>
    <dgm:pt modelId="{EF517DC8-2D72-5B41-81A5-631043B6A989}">
      <dgm:prSet phldrT="[Text]"/>
      <dgm:spPr/>
      <dgm:t>
        <a:bodyPr/>
        <a:lstStyle/>
        <a:p>
          <a:r>
            <a:rPr lang="en-GB" dirty="0"/>
            <a:t>CCTA</a:t>
          </a:r>
        </a:p>
      </dgm:t>
    </dgm:pt>
    <dgm:pt modelId="{410EAA11-3D74-7345-9F4E-2F99E8BEFDA6}" type="parTrans" cxnId="{A840E6E8-34A5-6540-AFE7-20D223022C73}">
      <dgm:prSet/>
      <dgm:spPr/>
      <dgm:t>
        <a:bodyPr/>
        <a:lstStyle/>
        <a:p>
          <a:endParaRPr lang="en-GB"/>
        </a:p>
      </dgm:t>
    </dgm:pt>
    <dgm:pt modelId="{F7C1C666-CA26-9441-8C61-A170772BF404}" type="sibTrans" cxnId="{A840E6E8-34A5-6540-AFE7-20D223022C73}">
      <dgm:prSet/>
      <dgm:spPr/>
      <dgm:t>
        <a:bodyPr/>
        <a:lstStyle/>
        <a:p>
          <a:endParaRPr lang="en-GB"/>
        </a:p>
      </dgm:t>
    </dgm:pt>
    <dgm:pt modelId="{E1015549-616F-9F48-92FB-6EAB67D4413D}">
      <dgm:prSet phldrT="[Text]"/>
      <dgm:spPr/>
      <dgm:t>
        <a:bodyPr/>
        <a:lstStyle/>
        <a:p>
          <a:r>
            <a:rPr lang="en-GB" dirty="0"/>
            <a:t>PET-CT</a:t>
          </a:r>
        </a:p>
      </dgm:t>
    </dgm:pt>
    <dgm:pt modelId="{AD7DBE24-36E5-9641-98EE-2DF5C0719E51}" type="parTrans" cxnId="{BD60BD91-5EF2-6C40-9C2C-E9295072811B}">
      <dgm:prSet/>
      <dgm:spPr/>
      <dgm:t>
        <a:bodyPr/>
        <a:lstStyle/>
        <a:p>
          <a:endParaRPr lang="en-GB"/>
        </a:p>
      </dgm:t>
    </dgm:pt>
    <dgm:pt modelId="{C500491A-A910-2247-9781-724751929BF4}" type="sibTrans" cxnId="{BD60BD91-5EF2-6C40-9C2C-E9295072811B}">
      <dgm:prSet/>
      <dgm:spPr/>
      <dgm:t>
        <a:bodyPr/>
        <a:lstStyle/>
        <a:p>
          <a:endParaRPr lang="en-GB"/>
        </a:p>
      </dgm:t>
    </dgm:pt>
    <dgm:pt modelId="{58992F3B-37E4-3447-B73D-43CAB9AEDA5A}">
      <dgm:prSet phldrT="[Text]"/>
      <dgm:spPr/>
      <dgm:t>
        <a:bodyPr/>
        <a:lstStyle/>
        <a:p>
          <a:r>
            <a:rPr lang="en-GB" dirty="0"/>
            <a:t>OCT</a:t>
          </a:r>
        </a:p>
      </dgm:t>
    </dgm:pt>
    <dgm:pt modelId="{AD311FE1-0FEB-AD49-BCC3-3A5DA5A6F276}" type="parTrans" cxnId="{E33263C1-5B4F-5A4E-A94A-8F99EDD4429F}">
      <dgm:prSet/>
      <dgm:spPr/>
      <dgm:t>
        <a:bodyPr/>
        <a:lstStyle/>
        <a:p>
          <a:endParaRPr lang="en-GB"/>
        </a:p>
      </dgm:t>
    </dgm:pt>
    <dgm:pt modelId="{E0E7F3F4-91E9-E945-9E68-3458EEB6F952}" type="sibTrans" cxnId="{E33263C1-5B4F-5A4E-A94A-8F99EDD4429F}">
      <dgm:prSet/>
      <dgm:spPr/>
      <dgm:t>
        <a:bodyPr/>
        <a:lstStyle/>
        <a:p>
          <a:endParaRPr lang="en-GB"/>
        </a:p>
      </dgm:t>
    </dgm:pt>
    <dgm:pt modelId="{DB722152-7157-7647-9F43-096E61B72A16}" type="pres">
      <dgm:prSet presAssocID="{A392CF0D-D9E6-594B-9161-F66854C150EE}" presName="theList" presStyleCnt="0">
        <dgm:presLayoutVars>
          <dgm:dir/>
          <dgm:animLvl val="lvl"/>
          <dgm:resizeHandles val="exact"/>
        </dgm:presLayoutVars>
      </dgm:prSet>
      <dgm:spPr/>
    </dgm:pt>
    <dgm:pt modelId="{8F2F2549-F4B1-3C44-B338-04162C8EE858}" type="pres">
      <dgm:prSet presAssocID="{C06B7E95-89F4-854E-896C-96D53C14F543}" presName="compNode" presStyleCnt="0"/>
      <dgm:spPr/>
    </dgm:pt>
    <dgm:pt modelId="{4D002A51-EE68-1B4F-B3F3-7742DF2319DA}" type="pres">
      <dgm:prSet presAssocID="{C06B7E95-89F4-854E-896C-96D53C14F543}" presName="aNode" presStyleLbl="bgShp" presStyleIdx="0" presStyleCnt="2"/>
      <dgm:spPr/>
    </dgm:pt>
    <dgm:pt modelId="{A628173D-8C7F-3046-8F98-77125124D7E8}" type="pres">
      <dgm:prSet presAssocID="{C06B7E95-89F4-854E-896C-96D53C14F543}" presName="textNode" presStyleLbl="bgShp" presStyleIdx="0" presStyleCnt="2"/>
      <dgm:spPr/>
    </dgm:pt>
    <dgm:pt modelId="{8F74E71B-DE1E-B743-85AB-5548042F1C80}" type="pres">
      <dgm:prSet presAssocID="{C06B7E95-89F4-854E-896C-96D53C14F543}" presName="compChildNode" presStyleCnt="0"/>
      <dgm:spPr/>
    </dgm:pt>
    <dgm:pt modelId="{25F31AAB-E5BE-5E43-B08B-9DECEB57F386}" type="pres">
      <dgm:prSet presAssocID="{C06B7E95-89F4-854E-896C-96D53C14F543}" presName="theInnerList" presStyleCnt="0"/>
      <dgm:spPr/>
    </dgm:pt>
    <dgm:pt modelId="{440EFBF9-1E18-8240-86B0-B122B02086BB}" type="pres">
      <dgm:prSet presAssocID="{536FDCB5-2265-BF46-BE5F-B20153E4ECD8}" presName="childNode" presStyleLbl="node1" presStyleIdx="0" presStyleCnt="5">
        <dgm:presLayoutVars>
          <dgm:bulletEnabled val="1"/>
        </dgm:presLayoutVars>
      </dgm:prSet>
      <dgm:spPr/>
    </dgm:pt>
    <dgm:pt modelId="{8AE64468-4D56-9649-9E49-EA759C1EC2BE}" type="pres">
      <dgm:prSet presAssocID="{536FDCB5-2265-BF46-BE5F-B20153E4ECD8}" presName="aSpace2" presStyleCnt="0"/>
      <dgm:spPr/>
    </dgm:pt>
    <dgm:pt modelId="{7851A687-14D4-EC43-99A0-FBD818903F48}" type="pres">
      <dgm:prSet presAssocID="{52239B03-64C1-9940-B312-C429EEC12006}" presName="childNode" presStyleLbl="node1" presStyleIdx="1" presStyleCnt="5">
        <dgm:presLayoutVars>
          <dgm:bulletEnabled val="1"/>
        </dgm:presLayoutVars>
      </dgm:prSet>
      <dgm:spPr/>
    </dgm:pt>
    <dgm:pt modelId="{D01EB810-D0D2-2F47-B0DB-04C9684E4798}" type="pres">
      <dgm:prSet presAssocID="{52239B03-64C1-9940-B312-C429EEC12006}" presName="aSpace2" presStyleCnt="0"/>
      <dgm:spPr/>
    </dgm:pt>
    <dgm:pt modelId="{643EA8BE-9BD9-2A42-964D-921049D29428}" type="pres">
      <dgm:prSet presAssocID="{58992F3B-37E4-3447-B73D-43CAB9AEDA5A}" presName="childNode" presStyleLbl="node1" presStyleIdx="2" presStyleCnt="5">
        <dgm:presLayoutVars>
          <dgm:bulletEnabled val="1"/>
        </dgm:presLayoutVars>
      </dgm:prSet>
      <dgm:spPr/>
    </dgm:pt>
    <dgm:pt modelId="{73367B12-0A8B-3744-B099-42F83CE4B2D5}" type="pres">
      <dgm:prSet presAssocID="{C06B7E95-89F4-854E-896C-96D53C14F543}" presName="aSpace" presStyleCnt="0"/>
      <dgm:spPr/>
    </dgm:pt>
    <dgm:pt modelId="{3C53AB9D-700F-3C4A-ACD2-D24805A25182}" type="pres">
      <dgm:prSet presAssocID="{D2C403E4-12A9-CE4A-9A4A-F8B9F3FAB328}" presName="compNode" presStyleCnt="0"/>
      <dgm:spPr/>
    </dgm:pt>
    <dgm:pt modelId="{EB8F2415-2647-C04E-98D5-658D75951429}" type="pres">
      <dgm:prSet presAssocID="{D2C403E4-12A9-CE4A-9A4A-F8B9F3FAB328}" presName="aNode" presStyleLbl="bgShp" presStyleIdx="1" presStyleCnt="2"/>
      <dgm:spPr/>
    </dgm:pt>
    <dgm:pt modelId="{9A2DC325-A9F0-E441-B8D0-0614086C874A}" type="pres">
      <dgm:prSet presAssocID="{D2C403E4-12A9-CE4A-9A4A-F8B9F3FAB328}" presName="textNode" presStyleLbl="bgShp" presStyleIdx="1" presStyleCnt="2"/>
      <dgm:spPr/>
    </dgm:pt>
    <dgm:pt modelId="{60190F87-270D-CF41-A625-A9DBCF070429}" type="pres">
      <dgm:prSet presAssocID="{D2C403E4-12A9-CE4A-9A4A-F8B9F3FAB328}" presName="compChildNode" presStyleCnt="0"/>
      <dgm:spPr/>
    </dgm:pt>
    <dgm:pt modelId="{2571A025-65FD-B642-8304-993FBC60A7E0}" type="pres">
      <dgm:prSet presAssocID="{D2C403E4-12A9-CE4A-9A4A-F8B9F3FAB328}" presName="theInnerList" presStyleCnt="0"/>
      <dgm:spPr/>
    </dgm:pt>
    <dgm:pt modelId="{28CEDBCF-0EBE-2E4A-BBFE-2570D37DEB3C}" type="pres">
      <dgm:prSet presAssocID="{EF517DC8-2D72-5B41-81A5-631043B6A989}" presName="childNode" presStyleLbl="node1" presStyleIdx="3" presStyleCnt="5">
        <dgm:presLayoutVars>
          <dgm:bulletEnabled val="1"/>
        </dgm:presLayoutVars>
      </dgm:prSet>
      <dgm:spPr/>
    </dgm:pt>
    <dgm:pt modelId="{113F221E-850F-EA49-B5E6-3C1EA58616B2}" type="pres">
      <dgm:prSet presAssocID="{EF517DC8-2D72-5B41-81A5-631043B6A989}" presName="aSpace2" presStyleCnt="0"/>
      <dgm:spPr/>
    </dgm:pt>
    <dgm:pt modelId="{95E47ACC-93DE-1E41-858D-44E10E6A95ED}" type="pres">
      <dgm:prSet presAssocID="{E1015549-616F-9F48-92FB-6EAB67D4413D}" presName="childNode" presStyleLbl="node1" presStyleIdx="4" presStyleCnt="5">
        <dgm:presLayoutVars>
          <dgm:bulletEnabled val="1"/>
        </dgm:presLayoutVars>
      </dgm:prSet>
      <dgm:spPr/>
    </dgm:pt>
  </dgm:ptLst>
  <dgm:cxnLst>
    <dgm:cxn modelId="{7A69EF15-A30A-0A47-9568-A364F3E9E5BD}" srcId="{C06B7E95-89F4-854E-896C-96D53C14F543}" destId="{536FDCB5-2265-BF46-BE5F-B20153E4ECD8}" srcOrd="0" destOrd="0" parTransId="{F003DACB-82B5-4448-9CB5-5A0F32D594B4}" sibTransId="{140A4ACE-7644-CE4C-A8F4-0C9563BAA756}"/>
    <dgm:cxn modelId="{80404B2A-1871-B14C-81B5-337008D33A53}" type="presOf" srcId="{C06B7E95-89F4-854E-896C-96D53C14F543}" destId="{4D002A51-EE68-1B4F-B3F3-7742DF2319DA}" srcOrd="0" destOrd="0" presId="urn:microsoft.com/office/officeart/2005/8/layout/lProcess2"/>
    <dgm:cxn modelId="{259FE138-6023-0F4E-9A1E-CD490B0FA0C4}" type="presOf" srcId="{EF517DC8-2D72-5B41-81A5-631043B6A989}" destId="{28CEDBCF-0EBE-2E4A-BBFE-2570D37DEB3C}" srcOrd="0" destOrd="0" presId="urn:microsoft.com/office/officeart/2005/8/layout/lProcess2"/>
    <dgm:cxn modelId="{57341E44-89DE-C24F-8BF7-DD4CB40C3D6F}" srcId="{A392CF0D-D9E6-594B-9161-F66854C150EE}" destId="{D2C403E4-12A9-CE4A-9A4A-F8B9F3FAB328}" srcOrd="1" destOrd="0" parTransId="{4103AFA4-4D42-4249-A37E-B83BBE3EA8B3}" sibTransId="{686E21ED-7109-0E41-9EF4-5B42D967BCAB}"/>
    <dgm:cxn modelId="{6C8AA948-6885-A24F-8606-AE66F1866B23}" srcId="{A392CF0D-D9E6-594B-9161-F66854C150EE}" destId="{C06B7E95-89F4-854E-896C-96D53C14F543}" srcOrd="0" destOrd="0" parTransId="{0CD2AEE2-599D-DF42-B34F-A8073F78F18C}" sibTransId="{5B2A2E53-930C-8C4A-B59E-693D5FBA1D19}"/>
    <dgm:cxn modelId="{5BD8184B-51FD-654D-9608-A4371C23EA3D}" type="presOf" srcId="{58992F3B-37E4-3447-B73D-43CAB9AEDA5A}" destId="{643EA8BE-9BD9-2A42-964D-921049D29428}" srcOrd="0" destOrd="0" presId="urn:microsoft.com/office/officeart/2005/8/layout/lProcess2"/>
    <dgm:cxn modelId="{4D3D5067-4212-F34F-A148-5C334EF26969}" type="presOf" srcId="{A392CF0D-D9E6-594B-9161-F66854C150EE}" destId="{DB722152-7157-7647-9F43-096E61B72A16}" srcOrd="0" destOrd="0" presId="urn:microsoft.com/office/officeart/2005/8/layout/lProcess2"/>
    <dgm:cxn modelId="{0CB0D86A-45D3-264C-9CB6-9BDB46ADF036}" type="presOf" srcId="{D2C403E4-12A9-CE4A-9A4A-F8B9F3FAB328}" destId="{9A2DC325-A9F0-E441-B8D0-0614086C874A}" srcOrd="1" destOrd="0" presId="urn:microsoft.com/office/officeart/2005/8/layout/lProcess2"/>
    <dgm:cxn modelId="{8E57266F-8E8C-FE45-80CD-3972CC8F3531}" type="presOf" srcId="{536FDCB5-2265-BF46-BE5F-B20153E4ECD8}" destId="{440EFBF9-1E18-8240-86B0-B122B02086BB}" srcOrd="0" destOrd="0" presId="urn:microsoft.com/office/officeart/2005/8/layout/lProcess2"/>
    <dgm:cxn modelId="{BD60BD91-5EF2-6C40-9C2C-E9295072811B}" srcId="{D2C403E4-12A9-CE4A-9A4A-F8B9F3FAB328}" destId="{E1015549-616F-9F48-92FB-6EAB67D4413D}" srcOrd="1" destOrd="0" parTransId="{AD7DBE24-36E5-9641-98EE-2DF5C0719E51}" sibTransId="{C500491A-A910-2247-9781-724751929BF4}"/>
    <dgm:cxn modelId="{E76CB8B4-AF09-F742-8B67-3BB5D1FE62B5}" srcId="{C06B7E95-89F4-854E-896C-96D53C14F543}" destId="{52239B03-64C1-9940-B312-C429EEC12006}" srcOrd="1" destOrd="0" parTransId="{CAED6DC9-1AA0-F543-AF38-CA0194163ED7}" sibTransId="{53745829-4D44-DC4F-8AB0-6D6880C7B6EC}"/>
    <dgm:cxn modelId="{E33263C1-5B4F-5A4E-A94A-8F99EDD4429F}" srcId="{C06B7E95-89F4-854E-896C-96D53C14F543}" destId="{58992F3B-37E4-3447-B73D-43CAB9AEDA5A}" srcOrd="2" destOrd="0" parTransId="{AD311FE1-0FEB-AD49-BCC3-3A5DA5A6F276}" sibTransId="{E0E7F3F4-91E9-E945-9E68-3458EEB6F952}"/>
    <dgm:cxn modelId="{DE071ECE-03B7-A84E-B995-3531C96B297D}" type="presOf" srcId="{E1015549-616F-9F48-92FB-6EAB67D4413D}" destId="{95E47ACC-93DE-1E41-858D-44E10E6A95ED}" srcOrd="0" destOrd="0" presId="urn:microsoft.com/office/officeart/2005/8/layout/lProcess2"/>
    <dgm:cxn modelId="{5322DFD5-63F3-6049-B88D-F9156B60A65B}" type="presOf" srcId="{52239B03-64C1-9940-B312-C429EEC12006}" destId="{7851A687-14D4-EC43-99A0-FBD818903F48}" srcOrd="0" destOrd="0" presId="urn:microsoft.com/office/officeart/2005/8/layout/lProcess2"/>
    <dgm:cxn modelId="{FBD480E6-61B8-EC49-A4E5-D02A93E5434D}" type="presOf" srcId="{C06B7E95-89F4-854E-896C-96D53C14F543}" destId="{A628173D-8C7F-3046-8F98-77125124D7E8}" srcOrd="1" destOrd="0" presId="urn:microsoft.com/office/officeart/2005/8/layout/lProcess2"/>
    <dgm:cxn modelId="{A840E6E8-34A5-6540-AFE7-20D223022C73}" srcId="{D2C403E4-12A9-CE4A-9A4A-F8B9F3FAB328}" destId="{EF517DC8-2D72-5B41-81A5-631043B6A989}" srcOrd="0" destOrd="0" parTransId="{410EAA11-3D74-7345-9F4E-2F99E8BEFDA6}" sibTransId="{F7C1C666-CA26-9441-8C61-A170772BF404}"/>
    <dgm:cxn modelId="{561C62F2-1F55-6D47-A620-BC7D3583E3F2}" type="presOf" srcId="{D2C403E4-12A9-CE4A-9A4A-F8B9F3FAB328}" destId="{EB8F2415-2647-C04E-98D5-658D75951429}" srcOrd="0" destOrd="0" presId="urn:microsoft.com/office/officeart/2005/8/layout/lProcess2"/>
    <dgm:cxn modelId="{722CA532-7D60-5348-BF31-63DBCD0277BB}" type="presParOf" srcId="{DB722152-7157-7647-9F43-096E61B72A16}" destId="{8F2F2549-F4B1-3C44-B338-04162C8EE858}" srcOrd="0" destOrd="0" presId="urn:microsoft.com/office/officeart/2005/8/layout/lProcess2"/>
    <dgm:cxn modelId="{407F4DDA-3B60-BB4D-82D9-86422EE8913E}" type="presParOf" srcId="{8F2F2549-F4B1-3C44-B338-04162C8EE858}" destId="{4D002A51-EE68-1B4F-B3F3-7742DF2319DA}" srcOrd="0" destOrd="0" presId="urn:microsoft.com/office/officeart/2005/8/layout/lProcess2"/>
    <dgm:cxn modelId="{09EF4786-6C88-6640-B2A0-ACB5C189318A}" type="presParOf" srcId="{8F2F2549-F4B1-3C44-B338-04162C8EE858}" destId="{A628173D-8C7F-3046-8F98-77125124D7E8}" srcOrd="1" destOrd="0" presId="urn:microsoft.com/office/officeart/2005/8/layout/lProcess2"/>
    <dgm:cxn modelId="{EF70CC48-68FD-9A45-AC38-472E4850808F}" type="presParOf" srcId="{8F2F2549-F4B1-3C44-B338-04162C8EE858}" destId="{8F74E71B-DE1E-B743-85AB-5548042F1C80}" srcOrd="2" destOrd="0" presId="urn:microsoft.com/office/officeart/2005/8/layout/lProcess2"/>
    <dgm:cxn modelId="{757626A7-DE1E-3141-8E38-14B364812E34}" type="presParOf" srcId="{8F74E71B-DE1E-B743-85AB-5548042F1C80}" destId="{25F31AAB-E5BE-5E43-B08B-9DECEB57F386}" srcOrd="0" destOrd="0" presId="urn:microsoft.com/office/officeart/2005/8/layout/lProcess2"/>
    <dgm:cxn modelId="{C94D4898-8E44-B940-B531-63D037F55970}" type="presParOf" srcId="{25F31AAB-E5BE-5E43-B08B-9DECEB57F386}" destId="{440EFBF9-1E18-8240-86B0-B122B02086BB}" srcOrd="0" destOrd="0" presId="urn:microsoft.com/office/officeart/2005/8/layout/lProcess2"/>
    <dgm:cxn modelId="{163C7592-FB25-A441-987C-813E4F56433D}" type="presParOf" srcId="{25F31AAB-E5BE-5E43-B08B-9DECEB57F386}" destId="{8AE64468-4D56-9649-9E49-EA759C1EC2BE}" srcOrd="1" destOrd="0" presId="urn:microsoft.com/office/officeart/2005/8/layout/lProcess2"/>
    <dgm:cxn modelId="{2D00E523-69FE-9E4F-8B1B-BEEF58D96182}" type="presParOf" srcId="{25F31AAB-E5BE-5E43-B08B-9DECEB57F386}" destId="{7851A687-14D4-EC43-99A0-FBD818903F48}" srcOrd="2" destOrd="0" presId="urn:microsoft.com/office/officeart/2005/8/layout/lProcess2"/>
    <dgm:cxn modelId="{799DB48B-A2EB-6743-9F31-E45D670A141B}" type="presParOf" srcId="{25F31AAB-E5BE-5E43-B08B-9DECEB57F386}" destId="{D01EB810-D0D2-2F47-B0DB-04C9684E4798}" srcOrd="3" destOrd="0" presId="urn:microsoft.com/office/officeart/2005/8/layout/lProcess2"/>
    <dgm:cxn modelId="{7E3D5698-CC3E-1740-B15F-5AB82096F1F1}" type="presParOf" srcId="{25F31AAB-E5BE-5E43-B08B-9DECEB57F386}" destId="{643EA8BE-9BD9-2A42-964D-921049D29428}" srcOrd="4" destOrd="0" presId="urn:microsoft.com/office/officeart/2005/8/layout/lProcess2"/>
    <dgm:cxn modelId="{768939C5-C372-1141-AB36-7AE31B41CF0E}" type="presParOf" srcId="{DB722152-7157-7647-9F43-096E61B72A16}" destId="{73367B12-0A8B-3744-B099-42F83CE4B2D5}" srcOrd="1" destOrd="0" presId="urn:microsoft.com/office/officeart/2005/8/layout/lProcess2"/>
    <dgm:cxn modelId="{4F3FB0B8-69F1-7C46-8A66-828266C7F9B6}" type="presParOf" srcId="{DB722152-7157-7647-9F43-096E61B72A16}" destId="{3C53AB9D-700F-3C4A-ACD2-D24805A25182}" srcOrd="2" destOrd="0" presId="urn:microsoft.com/office/officeart/2005/8/layout/lProcess2"/>
    <dgm:cxn modelId="{8A8CF392-D51A-DA41-B869-6B85131AF23A}" type="presParOf" srcId="{3C53AB9D-700F-3C4A-ACD2-D24805A25182}" destId="{EB8F2415-2647-C04E-98D5-658D75951429}" srcOrd="0" destOrd="0" presId="urn:microsoft.com/office/officeart/2005/8/layout/lProcess2"/>
    <dgm:cxn modelId="{174B6EBD-C553-B442-A043-2C22DDBF7F7D}" type="presParOf" srcId="{3C53AB9D-700F-3C4A-ACD2-D24805A25182}" destId="{9A2DC325-A9F0-E441-B8D0-0614086C874A}" srcOrd="1" destOrd="0" presId="urn:microsoft.com/office/officeart/2005/8/layout/lProcess2"/>
    <dgm:cxn modelId="{3CA95007-C2D9-7E47-B8A4-F2AED5DDEB2A}" type="presParOf" srcId="{3C53AB9D-700F-3C4A-ACD2-D24805A25182}" destId="{60190F87-270D-CF41-A625-A9DBCF070429}" srcOrd="2" destOrd="0" presId="urn:microsoft.com/office/officeart/2005/8/layout/lProcess2"/>
    <dgm:cxn modelId="{31E39F4A-4DBF-B240-B24A-4628A7AA2064}" type="presParOf" srcId="{60190F87-270D-CF41-A625-A9DBCF070429}" destId="{2571A025-65FD-B642-8304-993FBC60A7E0}" srcOrd="0" destOrd="0" presId="urn:microsoft.com/office/officeart/2005/8/layout/lProcess2"/>
    <dgm:cxn modelId="{1844E554-38A6-AA4C-97F1-02927422D259}" type="presParOf" srcId="{2571A025-65FD-B642-8304-993FBC60A7E0}" destId="{28CEDBCF-0EBE-2E4A-BBFE-2570D37DEB3C}" srcOrd="0" destOrd="0" presId="urn:microsoft.com/office/officeart/2005/8/layout/lProcess2"/>
    <dgm:cxn modelId="{AFE21067-22BD-6940-8B0E-067BF2B6E99D}" type="presParOf" srcId="{2571A025-65FD-B642-8304-993FBC60A7E0}" destId="{113F221E-850F-EA49-B5E6-3C1EA58616B2}" srcOrd="1" destOrd="0" presId="urn:microsoft.com/office/officeart/2005/8/layout/lProcess2"/>
    <dgm:cxn modelId="{C6F50C81-A0DB-D24A-A921-BDF432E874EB}" type="presParOf" srcId="{2571A025-65FD-B642-8304-993FBC60A7E0}" destId="{95E47ACC-93DE-1E41-858D-44E10E6A95ED}"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02A51-EE68-1B4F-B3F3-7742DF2319DA}">
      <dsp:nvSpPr>
        <dsp:cNvPr id="0" name=""/>
        <dsp:cNvSpPr/>
      </dsp:nvSpPr>
      <dsp:spPr>
        <a:xfrm>
          <a:off x="3140" y="0"/>
          <a:ext cx="3021255" cy="524986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GB" sz="4500" kern="1200" dirty="0"/>
            <a:t>Invasive </a:t>
          </a:r>
        </a:p>
      </dsp:txBody>
      <dsp:txXfrm>
        <a:off x="3140" y="0"/>
        <a:ext cx="3021255" cy="1574958"/>
      </dsp:txXfrm>
    </dsp:sp>
    <dsp:sp modelId="{440EFBF9-1E18-8240-86B0-B122B02086BB}">
      <dsp:nvSpPr>
        <dsp:cNvPr id="0" name=""/>
        <dsp:cNvSpPr/>
      </dsp:nvSpPr>
      <dsp:spPr>
        <a:xfrm>
          <a:off x="305266" y="1575407"/>
          <a:ext cx="2417004" cy="103138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460" tIns="93345" rIns="124460" bIns="93345" numCol="1" spcCol="1270" anchor="ctr" anchorCtr="0">
          <a:noAutofit/>
        </a:bodyPr>
        <a:lstStyle/>
        <a:p>
          <a:pPr marL="0" lvl="0" indent="0" algn="ctr" defTabSz="2178050">
            <a:lnSpc>
              <a:spcPct val="90000"/>
            </a:lnSpc>
            <a:spcBef>
              <a:spcPct val="0"/>
            </a:spcBef>
            <a:spcAft>
              <a:spcPct val="35000"/>
            </a:spcAft>
            <a:buNone/>
          </a:pPr>
          <a:r>
            <a:rPr lang="en-GB" sz="4900" kern="1200" dirty="0"/>
            <a:t>CAG</a:t>
          </a:r>
        </a:p>
      </dsp:txBody>
      <dsp:txXfrm>
        <a:off x="335474" y="1605615"/>
        <a:ext cx="2356588" cy="970971"/>
      </dsp:txXfrm>
    </dsp:sp>
    <dsp:sp modelId="{7851A687-14D4-EC43-99A0-FBD818903F48}">
      <dsp:nvSpPr>
        <dsp:cNvPr id="0" name=""/>
        <dsp:cNvSpPr/>
      </dsp:nvSpPr>
      <dsp:spPr>
        <a:xfrm>
          <a:off x="305266" y="2765470"/>
          <a:ext cx="2417004" cy="1031387"/>
        </a:xfrm>
        <a:prstGeom prst="roundRect">
          <a:avLst>
            <a:gd name="adj" fmla="val 10000"/>
          </a:avLst>
        </a:prstGeom>
        <a:solidFill>
          <a:schemeClr val="accent4">
            <a:hueOff val="595846"/>
            <a:satOff val="1038"/>
            <a:lumOff val="-102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460" tIns="93345" rIns="124460" bIns="93345" numCol="1" spcCol="1270" anchor="ctr" anchorCtr="0">
          <a:noAutofit/>
        </a:bodyPr>
        <a:lstStyle/>
        <a:p>
          <a:pPr marL="0" lvl="0" indent="0" algn="ctr" defTabSz="2178050">
            <a:lnSpc>
              <a:spcPct val="90000"/>
            </a:lnSpc>
            <a:spcBef>
              <a:spcPct val="0"/>
            </a:spcBef>
            <a:spcAft>
              <a:spcPct val="35000"/>
            </a:spcAft>
            <a:buNone/>
          </a:pPr>
          <a:r>
            <a:rPr lang="en-GB" sz="4900" kern="1200" dirty="0"/>
            <a:t>IVUS</a:t>
          </a:r>
        </a:p>
      </dsp:txBody>
      <dsp:txXfrm>
        <a:off x="335474" y="2795678"/>
        <a:ext cx="2356588" cy="970971"/>
      </dsp:txXfrm>
    </dsp:sp>
    <dsp:sp modelId="{643EA8BE-9BD9-2A42-964D-921049D29428}">
      <dsp:nvSpPr>
        <dsp:cNvPr id="0" name=""/>
        <dsp:cNvSpPr/>
      </dsp:nvSpPr>
      <dsp:spPr>
        <a:xfrm>
          <a:off x="305266" y="3955533"/>
          <a:ext cx="2417004" cy="1031387"/>
        </a:xfrm>
        <a:prstGeom prst="roundRect">
          <a:avLst>
            <a:gd name="adj" fmla="val 10000"/>
          </a:avLst>
        </a:prstGeom>
        <a:solidFill>
          <a:schemeClr val="accent4">
            <a:hueOff val="1191693"/>
            <a:satOff val="2076"/>
            <a:lumOff val="-2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460" tIns="93345" rIns="124460" bIns="93345" numCol="1" spcCol="1270" anchor="ctr" anchorCtr="0">
          <a:noAutofit/>
        </a:bodyPr>
        <a:lstStyle/>
        <a:p>
          <a:pPr marL="0" lvl="0" indent="0" algn="ctr" defTabSz="2178050">
            <a:lnSpc>
              <a:spcPct val="90000"/>
            </a:lnSpc>
            <a:spcBef>
              <a:spcPct val="0"/>
            </a:spcBef>
            <a:spcAft>
              <a:spcPct val="35000"/>
            </a:spcAft>
            <a:buNone/>
          </a:pPr>
          <a:r>
            <a:rPr lang="en-GB" sz="4900" kern="1200" dirty="0"/>
            <a:t>OCT</a:t>
          </a:r>
        </a:p>
      </dsp:txBody>
      <dsp:txXfrm>
        <a:off x="335474" y="3985741"/>
        <a:ext cx="2356588" cy="970971"/>
      </dsp:txXfrm>
    </dsp:sp>
    <dsp:sp modelId="{EB8F2415-2647-C04E-98D5-658D75951429}">
      <dsp:nvSpPr>
        <dsp:cNvPr id="0" name=""/>
        <dsp:cNvSpPr/>
      </dsp:nvSpPr>
      <dsp:spPr>
        <a:xfrm>
          <a:off x="3250990" y="0"/>
          <a:ext cx="3021255" cy="524986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GB" sz="4500" kern="1200" dirty="0"/>
            <a:t>Non-invasive</a:t>
          </a:r>
        </a:p>
      </dsp:txBody>
      <dsp:txXfrm>
        <a:off x="3250990" y="0"/>
        <a:ext cx="3021255" cy="1574958"/>
      </dsp:txXfrm>
    </dsp:sp>
    <dsp:sp modelId="{28CEDBCF-0EBE-2E4A-BBFE-2570D37DEB3C}">
      <dsp:nvSpPr>
        <dsp:cNvPr id="0" name=""/>
        <dsp:cNvSpPr/>
      </dsp:nvSpPr>
      <dsp:spPr>
        <a:xfrm>
          <a:off x="3553116" y="1576496"/>
          <a:ext cx="2417004" cy="1582905"/>
        </a:xfrm>
        <a:prstGeom prst="roundRect">
          <a:avLst>
            <a:gd name="adj" fmla="val 10000"/>
          </a:avLst>
        </a:prstGeom>
        <a:solidFill>
          <a:schemeClr val="accent4">
            <a:hueOff val="1787539"/>
            <a:satOff val="3115"/>
            <a:lumOff val="-30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460" tIns="93345" rIns="124460" bIns="93345" numCol="1" spcCol="1270" anchor="ctr" anchorCtr="0">
          <a:noAutofit/>
        </a:bodyPr>
        <a:lstStyle/>
        <a:p>
          <a:pPr marL="0" lvl="0" indent="0" algn="ctr" defTabSz="2178050">
            <a:lnSpc>
              <a:spcPct val="90000"/>
            </a:lnSpc>
            <a:spcBef>
              <a:spcPct val="0"/>
            </a:spcBef>
            <a:spcAft>
              <a:spcPct val="35000"/>
            </a:spcAft>
            <a:buNone/>
          </a:pPr>
          <a:r>
            <a:rPr lang="en-GB" sz="4900" kern="1200" dirty="0"/>
            <a:t>CCTA</a:t>
          </a:r>
        </a:p>
      </dsp:txBody>
      <dsp:txXfrm>
        <a:off x="3599478" y="1622858"/>
        <a:ext cx="2324280" cy="1490181"/>
      </dsp:txXfrm>
    </dsp:sp>
    <dsp:sp modelId="{95E47ACC-93DE-1E41-858D-44E10E6A95ED}">
      <dsp:nvSpPr>
        <dsp:cNvPr id="0" name=""/>
        <dsp:cNvSpPr/>
      </dsp:nvSpPr>
      <dsp:spPr>
        <a:xfrm>
          <a:off x="3553116" y="3402926"/>
          <a:ext cx="2417004" cy="1582905"/>
        </a:xfrm>
        <a:prstGeom prst="roundRect">
          <a:avLst>
            <a:gd name="adj" fmla="val 10000"/>
          </a:avLst>
        </a:prstGeom>
        <a:solidFill>
          <a:schemeClr val="accent4">
            <a:hueOff val="2383385"/>
            <a:satOff val="4153"/>
            <a:lumOff val="-41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460" tIns="93345" rIns="124460" bIns="93345" numCol="1" spcCol="1270" anchor="ctr" anchorCtr="0">
          <a:noAutofit/>
        </a:bodyPr>
        <a:lstStyle/>
        <a:p>
          <a:pPr marL="0" lvl="0" indent="0" algn="ctr" defTabSz="2178050">
            <a:lnSpc>
              <a:spcPct val="90000"/>
            </a:lnSpc>
            <a:spcBef>
              <a:spcPct val="0"/>
            </a:spcBef>
            <a:spcAft>
              <a:spcPct val="35000"/>
            </a:spcAft>
            <a:buNone/>
          </a:pPr>
          <a:r>
            <a:rPr lang="en-GB" sz="4900" kern="1200" dirty="0"/>
            <a:t>PET-CT</a:t>
          </a:r>
        </a:p>
      </dsp:txBody>
      <dsp:txXfrm>
        <a:off x="3599478" y="3449288"/>
        <a:ext cx="2324280" cy="149018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GB"/>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5/17/24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5/17/24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5/17/24</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5/17/24</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5/17/24</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5/17/24</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GB"/>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5/17/24</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5/17/24</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5B87-E8D1-D673-1803-80574618FE25}"/>
              </a:ext>
            </a:extLst>
          </p:cNvPr>
          <p:cNvSpPr>
            <a:spLocks noGrp="1"/>
          </p:cNvSpPr>
          <p:nvPr>
            <p:ph type="ctrTitle"/>
          </p:nvPr>
        </p:nvSpPr>
        <p:spPr>
          <a:xfrm>
            <a:off x="1759236" y="1577963"/>
            <a:ext cx="8679915" cy="1748729"/>
          </a:xfrm>
        </p:spPr>
        <p:txBody>
          <a:bodyPr>
            <a:normAutofit/>
          </a:bodyPr>
          <a:lstStyle/>
          <a:p>
            <a:r>
              <a:rPr lang="en-US" sz="4400" dirty="0"/>
              <a:t>Has ODYSSEY changed the Odyssey of Vulnerable Plaque?</a:t>
            </a:r>
          </a:p>
        </p:txBody>
      </p:sp>
      <p:sp>
        <p:nvSpPr>
          <p:cNvPr id="4" name="Subtitle 2">
            <a:extLst>
              <a:ext uri="{FF2B5EF4-FFF2-40B4-BE49-F238E27FC236}">
                <a16:creationId xmlns:a16="http://schemas.microsoft.com/office/drawing/2014/main" id="{751FA3BA-CB57-53F0-0398-34A2D14B432A}"/>
              </a:ext>
            </a:extLst>
          </p:cNvPr>
          <p:cNvSpPr txBox="1">
            <a:spLocks/>
          </p:cNvSpPr>
          <p:nvPr/>
        </p:nvSpPr>
        <p:spPr>
          <a:xfrm>
            <a:off x="1759236" y="3531309"/>
            <a:ext cx="9144000" cy="1655762"/>
          </a:xfrm>
          <a:prstGeom prst="rect">
            <a:avLst/>
          </a:prstGeom>
        </p:spPr>
        <p:txBody>
          <a:bodyPr vert="horz" lIns="91440" tIns="0" rIns="91440" bIns="45720" rtlCol="0">
            <a:normAutofit fontScale="92500" lnSpcReduction="10000"/>
          </a:bodyPr>
          <a:lstStyle>
            <a:lvl1pPr marL="0" indent="0" algn="ctr" defTabSz="914400" rtl="0" eaLnBrk="1" latinLnBrk="0" hangingPunct="1">
              <a:lnSpc>
                <a:spcPct val="100000"/>
              </a:lnSpc>
              <a:spcBef>
                <a:spcPts val="1000"/>
              </a:spcBef>
              <a:buClr>
                <a:schemeClr val="accent1"/>
              </a:buClr>
              <a:buSzPct val="110000"/>
              <a:buFont typeface="Wingdings" panose="05000000000000000000" pitchFamily="2" charset="2"/>
              <a:buNone/>
              <a:defRPr sz="1800" b="0" kern="1200">
                <a:solidFill>
                  <a:srgbClr val="FFFEFF"/>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10000"/>
              <a:buFont typeface="Wingdings" panose="05000000000000000000" pitchFamily="2" charset="2"/>
              <a:buNone/>
              <a:defRPr sz="1600" kern="1200">
                <a:solidFill>
                  <a:schemeClr val="tx1"/>
                </a:solidFill>
                <a:effectLst/>
                <a:latin typeface="+mn-lt"/>
                <a:ea typeface="+mn-ea"/>
                <a:cs typeface="+mn-cs"/>
              </a:defRPr>
            </a:lvl9pPr>
          </a:lstStyle>
          <a:p>
            <a:r>
              <a:rPr lang="en-US" sz="2400" kern="100" dirty="0">
                <a:latin typeface="Calibri" panose="020F0502020204030204" pitchFamily="34" charset="0"/>
                <a:ea typeface="Calibri" panose="020F0502020204030204" pitchFamily="34" charset="0"/>
                <a:cs typeface="Times New Roman" panose="02020603050405020304" pitchFamily="18" charset="0"/>
              </a:rPr>
              <a:t>Dr. Ankita Kulkarni</a:t>
            </a:r>
          </a:p>
          <a:p>
            <a:r>
              <a:rPr lang="en-US" sz="2400" kern="100" dirty="0">
                <a:latin typeface="Calibri" panose="020F0502020204030204" pitchFamily="34" charset="0"/>
                <a:ea typeface="Calibri" panose="020F0502020204030204" pitchFamily="34" charset="0"/>
                <a:cs typeface="Times New Roman" panose="02020603050405020304" pitchFamily="18" charset="0"/>
              </a:rPr>
              <a:t>Assistant Professor</a:t>
            </a:r>
          </a:p>
          <a:p>
            <a:r>
              <a:rPr lang="en-US" sz="2400" kern="100" dirty="0">
                <a:latin typeface="Calibri" panose="020F0502020204030204" pitchFamily="34" charset="0"/>
                <a:ea typeface="Calibri" panose="020F0502020204030204" pitchFamily="34" charset="0"/>
                <a:cs typeface="Times New Roman" panose="02020603050405020304" pitchFamily="18" charset="0"/>
              </a:rPr>
              <a:t>Department of Cardiology</a:t>
            </a:r>
          </a:p>
          <a:p>
            <a:r>
              <a:rPr lang="en-US" sz="2400" kern="100" dirty="0">
                <a:latin typeface="Calibri" panose="020F0502020204030204" pitchFamily="34" charset="0"/>
                <a:ea typeface="Calibri" panose="020F0502020204030204" pitchFamily="34" charset="0"/>
                <a:cs typeface="Times New Roman" panose="02020603050405020304" pitchFamily="18" charset="0"/>
              </a:rPr>
              <a:t>Seth GSMC and KEMH</a:t>
            </a:r>
            <a:endParaRPr lang="en-IN" sz="24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2" descr="King Edward Memorial Hospital and Seth Gordhandas Sunderdas Medical College  - Wikipedia">
            <a:extLst>
              <a:ext uri="{FF2B5EF4-FFF2-40B4-BE49-F238E27FC236}">
                <a16:creationId xmlns:a16="http://schemas.microsoft.com/office/drawing/2014/main" id="{C79F2143-3E66-0008-5413-97352120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477039" y="3429000"/>
            <a:ext cx="1455685" cy="14556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CD3D0D-2365-5B10-D019-401A2A72E44D}"/>
              </a:ext>
            </a:extLst>
          </p:cNvPr>
          <p:cNvSpPr txBox="1"/>
          <p:nvPr/>
        </p:nvSpPr>
        <p:spPr>
          <a:xfrm>
            <a:off x="2823416" y="5676900"/>
            <a:ext cx="7015639" cy="369332"/>
          </a:xfrm>
          <a:prstGeom prst="rect">
            <a:avLst/>
          </a:prstGeom>
          <a:noFill/>
        </p:spPr>
        <p:txBody>
          <a:bodyPr wrap="none" rtlCol="0">
            <a:spAutoFit/>
          </a:bodyPr>
          <a:lstStyle/>
          <a:p>
            <a:r>
              <a:rPr lang="en-US" dirty="0"/>
              <a:t>Role of medical management for treatment of vulnerable plaque </a:t>
            </a:r>
          </a:p>
        </p:txBody>
      </p:sp>
    </p:spTree>
    <p:extLst>
      <p:ext uri="{BB962C8B-B14F-4D97-AF65-F5344CB8AC3E}">
        <p14:creationId xmlns:p14="http://schemas.microsoft.com/office/powerpoint/2010/main" val="3974811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0E1A0-9601-2774-2E88-12FC6A113480}"/>
              </a:ext>
            </a:extLst>
          </p:cNvPr>
          <p:cNvSpPr>
            <a:spLocks noGrp="1"/>
          </p:cNvSpPr>
          <p:nvPr>
            <p:ph type="title"/>
          </p:nvPr>
        </p:nvSpPr>
        <p:spPr>
          <a:xfrm>
            <a:off x="960671" y="1706939"/>
            <a:ext cx="3501197" cy="511826"/>
          </a:xfrm>
        </p:spPr>
        <p:txBody>
          <a:bodyPr/>
          <a:lstStyle/>
          <a:p>
            <a:r>
              <a:rPr lang="en-US" sz="3600" dirty="0"/>
              <a:t>Plaque regression</a:t>
            </a:r>
          </a:p>
        </p:txBody>
      </p:sp>
      <p:sp>
        <p:nvSpPr>
          <p:cNvPr id="3" name="Content Placeholder 2">
            <a:extLst>
              <a:ext uri="{FF2B5EF4-FFF2-40B4-BE49-F238E27FC236}">
                <a16:creationId xmlns:a16="http://schemas.microsoft.com/office/drawing/2014/main" id="{02EBA35A-06F8-D6D5-D3DE-C51D8D399005}"/>
              </a:ext>
            </a:extLst>
          </p:cNvPr>
          <p:cNvSpPr>
            <a:spLocks noGrp="1"/>
          </p:cNvSpPr>
          <p:nvPr>
            <p:ph idx="1"/>
          </p:nvPr>
        </p:nvSpPr>
        <p:spPr/>
        <p:txBody>
          <a:bodyPr>
            <a:normAutofit/>
          </a:bodyPr>
          <a:lstStyle/>
          <a:p>
            <a:r>
              <a:rPr lang="en-IN" sz="2400" dirty="0">
                <a:effectLst/>
                <a:latin typeface="AdvOTe81213fa"/>
              </a:rPr>
              <a:t>lipid content</a:t>
            </a:r>
          </a:p>
          <a:p>
            <a:r>
              <a:rPr lang="en-IN" sz="2400" dirty="0">
                <a:effectLst/>
                <a:latin typeface="AdvOTe81213fa"/>
              </a:rPr>
              <a:t>macrophage content and </a:t>
            </a:r>
          </a:p>
          <a:p>
            <a:r>
              <a:rPr lang="en-IN" sz="2400" dirty="0">
                <a:effectLst/>
                <a:latin typeface="AdvOTe81213fa"/>
              </a:rPr>
              <a:t>in</a:t>
            </a:r>
            <a:r>
              <a:rPr lang="en-IN" sz="2400" dirty="0">
                <a:effectLst/>
                <a:latin typeface="AdvOTe81213fa+fb"/>
              </a:rPr>
              <a:t>fl</a:t>
            </a:r>
            <a:r>
              <a:rPr lang="en-IN" sz="2400" dirty="0">
                <a:effectLst/>
                <a:latin typeface="AdvOTe81213fa"/>
              </a:rPr>
              <a:t>ammatory state </a:t>
            </a:r>
            <a:endParaRPr lang="en-IN" sz="2400" dirty="0"/>
          </a:p>
          <a:p>
            <a:endParaRPr lang="en-US" sz="2400" dirty="0"/>
          </a:p>
        </p:txBody>
      </p:sp>
      <p:sp>
        <p:nvSpPr>
          <p:cNvPr id="5" name="TextBox 4">
            <a:extLst>
              <a:ext uri="{FF2B5EF4-FFF2-40B4-BE49-F238E27FC236}">
                <a16:creationId xmlns:a16="http://schemas.microsoft.com/office/drawing/2014/main" id="{7E9B67F6-2D16-4D0F-E888-270F29B66ECE}"/>
              </a:ext>
            </a:extLst>
          </p:cNvPr>
          <p:cNvSpPr txBox="1"/>
          <p:nvPr/>
        </p:nvSpPr>
        <p:spPr>
          <a:xfrm>
            <a:off x="713459" y="2673925"/>
            <a:ext cx="3748410" cy="2031325"/>
          </a:xfrm>
          <a:prstGeom prst="rect">
            <a:avLst/>
          </a:prstGeom>
          <a:noFill/>
        </p:spPr>
        <p:txBody>
          <a:bodyPr wrap="square" rtlCol="0">
            <a:spAutoFit/>
          </a:bodyPr>
          <a:lstStyle/>
          <a:p>
            <a:pPr marL="285750" indent="-285750" algn="just">
              <a:buFont typeface="Arial" panose="020B0604020202020204" pitchFamily="34" charset="0"/>
              <a:buChar char="•"/>
            </a:pPr>
            <a:r>
              <a:rPr lang="en-IN" sz="1800" dirty="0">
                <a:solidFill>
                  <a:schemeClr val="bg1"/>
                </a:solidFill>
                <a:effectLst/>
                <a:latin typeface="AdvOTe81213fa"/>
              </a:rPr>
              <a:t>Traditionally, de</a:t>
            </a:r>
            <a:r>
              <a:rPr lang="en-IN" sz="1800" dirty="0">
                <a:solidFill>
                  <a:schemeClr val="bg1"/>
                </a:solidFill>
                <a:effectLst/>
                <a:latin typeface="AdvOTe81213fa+fb"/>
              </a:rPr>
              <a:t>fi</a:t>
            </a:r>
            <a:r>
              <a:rPr lang="en-IN" sz="1800" dirty="0">
                <a:solidFill>
                  <a:schemeClr val="bg1"/>
                </a:solidFill>
                <a:effectLst/>
                <a:latin typeface="AdvOTe81213fa"/>
              </a:rPr>
              <a:t>ned as increase in luminal diameter on CAG</a:t>
            </a:r>
          </a:p>
          <a:p>
            <a:pPr marL="285750" indent="-285750" algn="just">
              <a:buFont typeface="Arial" panose="020B0604020202020204" pitchFamily="34" charset="0"/>
              <a:buChar char="•"/>
            </a:pPr>
            <a:endParaRPr lang="en-IN" sz="1800" dirty="0">
              <a:solidFill>
                <a:schemeClr val="bg1"/>
              </a:solidFill>
              <a:effectLst/>
              <a:latin typeface="AdvOTe81213fa"/>
            </a:endParaRPr>
          </a:p>
          <a:p>
            <a:pPr marL="285750" indent="-285750" algn="just">
              <a:buFont typeface="Arial" panose="020B0604020202020204" pitchFamily="34" charset="0"/>
              <a:buChar char="•"/>
            </a:pPr>
            <a:r>
              <a:rPr lang="en-IN" dirty="0">
                <a:solidFill>
                  <a:schemeClr val="bg1"/>
                </a:solidFill>
                <a:latin typeface="AdvOTe81213fa"/>
              </a:rPr>
              <a:t>Lately considers </a:t>
            </a:r>
            <a:r>
              <a:rPr lang="en-IN" sz="1800" dirty="0">
                <a:solidFill>
                  <a:schemeClr val="bg1"/>
                </a:solidFill>
                <a:effectLst/>
                <a:latin typeface="AdvOTe81213fa"/>
              </a:rPr>
              <a:t>both plaque volume and composition </a:t>
            </a:r>
            <a:endParaRPr lang="en-IN" dirty="0">
              <a:solidFill>
                <a:schemeClr val="bg1"/>
              </a:solidFill>
            </a:endParaRPr>
          </a:p>
          <a:p>
            <a:pPr marL="285750" indent="-285750" algn="just">
              <a:buFont typeface="Arial" panose="020B0604020202020204" pitchFamily="34" charset="0"/>
              <a:buChar char="•"/>
            </a:pPr>
            <a:endParaRPr lang="en-IN" dirty="0">
              <a:solidFill>
                <a:schemeClr val="bg1"/>
              </a:solidFill>
            </a:endParaRPr>
          </a:p>
          <a:p>
            <a:pPr marL="285750" indent="-285750" algn="just">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98924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DCB60-2FD6-8C15-F764-87253CA6DB9F}"/>
              </a:ext>
            </a:extLst>
          </p:cNvPr>
          <p:cNvSpPr>
            <a:spLocks noGrp="1"/>
          </p:cNvSpPr>
          <p:nvPr>
            <p:ph type="title"/>
          </p:nvPr>
        </p:nvSpPr>
        <p:spPr>
          <a:xfrm>
            <a:off x="901331" y="2199276"/>
            <a:ext cx="3498979" cy="2456442"/>
          </a:xfrm>
        </p:spPr>
        <p:txBody>
          <a:bodyPr/>
          <a:lstStyle/>
          <a:p>
            <a:r>
              <a:rPr lang="en-US" dirty="0"/>
              <a:t>Plaque Regression Strategies</a:t>
            </a:r>
          </a:p>
        </p:txBody>
      </p:sp>
      <p:sp>
        <p:nvSpPr>
          <p:cNvPr id="3" name="Content Placeholder 2">
            <a:extLst>
              <a:ext uri="{FF2B5EF4-FFF2-40B4-BE49-F238E27FC236}">
                <a16:creationId xmlns:a16="http://schemas.microsoft.com/office/drawing/2014/main" id="{F22ED5C7-2878-CD19-165B-899C4A24D1D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BF3F8A9-08E3-B062-EF0F-DE6F3A58F70E}"/>
              </a:ext>
            </a:extLst>
          </p:cNvPr>
          <p:cNvPicPr>
            <a:picLocks noChangeAspect="1"/>
          </p:cNvPicPr>
          <p:nvPr/>
        </p:nvPicPr>
        <p:blipFill>
          <a:blip r:embed="rId2"/>
          <a:stretch>
            <a:fillRect/>
          </a:stretch>
        </p:blipFill>
        <p:spPr>
          <a:xfrm>
            <a:off x="5021230" y="35272"/>
            <a:ext cx="5871090" cy="6822728"/>
          </a:xfrm>
          <a:prstGeom prst="rect">
            <a:avLst/>
          </a:prstGeom>
        </p:spPr>
      </p:pic>
    </p:spTree>
    <p:extLst>
      <p:ext uri="{BB962C8B-B14F-4D97-AF65-F5344CB8AC3E}">
        <p14:creationId xmlns:p14="http://schemas.microsoft.com/office/powerpoint/2010/main" val="1898984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44BD-0B99-49A2-E344-44C7AB95B1B2}"/>
              </a:ext>
            </a:extLst>
          </p:cNvPr>
          <p:cNvSpPr>
            <a:spLocks noGrp="1"/>
          </p:cNvSpPr>
          <p:nvPr>
            <p:ph type="title"/>
          </p:nvPr>
        </p:nvSpPr>
        <p:spPr/>
        <p:txBody>
          <a:bodyPr/>
          <a:lstStyle/>
          <a:p>
            <a:r>
              <a:rPr lang="en-US" dirty="0"/>
              <a:t>Diet</a:t>
            </a:r>
          </a:p>
        </p:txBody>
      </p:sp>
      <p:sp>
        <p:nvSpPr>
          <p:cNvPr id="3" name="Content Placeholder 2">
            <a:extLst>
              <a:ext uri="{FF2B5EF4-FFF2-40B4-BE49-F238E27FC236}">
                <a16:creationId xmlns:a16="http://schemas.microsoft.com/office/drawing/2014/main" id="{BBE2916C-7741-0810-589B-A4CC07BBA9AC}"/>
              </a:ext>
            </a:extLst>
          </p:cNvPr>
          <p:cNvSpPr>
            <a:spLocks noGrp="1"/>
          </p:cNvSpPr>
          <p:nvPr>
            <p:ph idx="1"/>
          </p:nvPr>
        </p:nvSpPr>
        <p:spPr/>
        <p:txBody>
          <a:bodyPr>
            <a:normAutofit lnSpcReduction="10000"/>
          </a:bodyPr>
          <a:lstStyle/>
          <a:p>
            <a:endParaRPr lang="en-IN" dirty="0">
              <a:latin typeface="AdvOTe81213fa"/>
            </a:endParaRPr>
          </a:p>
          <a:p>
            <a:pPr marL="0" indent="0">
              <a:buNone/>
            </a:pPr>
            <a:endParaRPr lang="en-IN" dirty="0">
              <a:latin typeface="AdvOTe81213fa"/>
            </a:endParaRPr>
          </a:p>
          <a:p>
            <a:r>
              <a:rPr lang="en-IN" dirty="0">
                <a:latin typeface="AdvOTe81213fa"/>
              </a:rPr>
              <a:t>M</a:t>
            </a:r>
            <a:r>
              <a:rPr lang="en-IN" sz="1800" dirty="0">
                <a:effectLst/>
                <a:latin typeface="AdvOTe81213fa"/>
              </a:rPr>
              <a:t>ajor role in CV risk through both excess caloric intake and speci</a:t>
            </a:r>
            <a:r>
              <a:rPr lang="en-IN" sz="1800" dirty="0">
                <a:effectLst/>
                <a:latin typeface="AdvOTe81213fa+fb"/>
              </a:rPr>
              <a:t>fi</a:t>
            </a:r>
            <a:r>
              <a:rPr lang="en-IN" sz="1800" dirty="0">
                <a:effectLst/>
                <a:latin typeface="AdvOTe81213fa"/>
              </a:rPr>
              <a:t>c dietary patterns</a:t>
            </a:r>
          </a:p>
          <a:p>
            <a:r>
              <a:rPr lang="en-IN" dirty="0">
                <a:latin typeface="AdvOTe81213fa"/>
              </a:rPr>
              <a:t>Plaque regression not well documented</a:t>
            </a:r>
          </a:p>
          <a:p>
            <a:r>
              <a:rPr lang="en-IN" dirty="0">
                <a:latin typeface="AdvOTe81213fa"/>
              </a:rPr>
              <a:t>2 studies in the past</a:t>
            </a:r>
          </a:p>
          <a:p>
            <a:r>
              <a:rPr lang="en-IN" sz="1800" dirty="0">
                <a:effectLst/>
                <a:latin typeface="AdvOTe81213fa"/>
              </a:rPr>
              <a:t>Ornish et al (1998) and DISCO-CT trial </a:t>
            </a:r>
            <a:endParaRPr lang="en-IN" dirty="0"/>
          </a:p>
          <a:p>
            <a:r>
              <a:rPr lang="en-IN" dirty="0"/>
              <a:t>Each randomizes 48 and 92 patients respectively</a:t>
            </a:r>
          </a:p>
          <a:p>
            <a:r>
              <a:rPr lang="en-IN" dirty="0"/>
              <a:t>Demonstrated plaque regression through CAG and CCTA</a:t>
            </a:r>
          </a:p>
          <a:p>
            <a:r>
              <a:rPr lang="en-IN" dirty="0"/>
              <a:t>Recent evidence in the form of placebo arm of statin trials showed progression of atheroma</a:t>
            </a:r>
          </a:p>
          <a:p>
            <a:r>
              <a:rPr lang="en-IN" dirty="0"/>
              <a:t>Diet strategy alone ?? Doubtful role</a:t>
            </a:r>
          </a:p>
          <a:p>
            <a:endParaRPr lang="en-IN" dirty="0"/>
          </a:p>
          <a:p>
            <a:endParaRPr lang="en-US" dirty="0"/>
          </a:p>
        </p:txBody>
      </p:sp>
      <p:pic>
        <p:nvPicPr>
          <p:cNvPr id="2050" name="Picture 2" descr="More Evidence That The DASH Diet Is Good For Heart Health - Muscle &amp; Fitness">
            <a:extLst>
              <a:ext uri="{FF2B5EF4-FFF2-40B4-BE49-F238E27FC236}">
                <a16:creationId xmlns:a16="http://schemas.microsoft.com/office/drawing/2014/main" id="{AC61A80A-6B82-D4A5-F29D-2FE167FAA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01"/>
          <a:stretch/>
        </p:blipFill>
        <p:spPr bwMode="auto">
          <a:xfrm>
            <a:off x="511229" y="4588933"/>
            <a:ext cx="4241800" cy="19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1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61DC-1407-BD9E-001B-84A1C0AC75C4}"/>
              </a:ext>
            </a:extLst>
          </p:cNvPr>
          <p:cNvSpPr>
            <a:spLocks noGrp="1"/>
          </p:cNvSpPr>
          <p:nvPr>
            <p:ph type="title"/>
          </p:nvPr>
        </p:nvSpPr>
        <p:spPr/>
        <p:txBody>
          <a:bodyPr/>
          <a:lstStyle/>
          <a:p>
            <a:r>
              <a:rPr lang="en-US" dirty="0"/>
              <a:t>Exercise</a:t>
            </a:r>
          </a:p>
        </p:txBody>
      </p:sp>
      <p:sp>
        <p:nvSpPr>
          <p:cNvPr id="3" name="Content Placeholder 2">
            <a:extLst>
              <a:ext uri="{FF2B5EF4-FFF2-40B4-BE49-F238E27FC236}">
                <a16:creationId xmlns:a16="http://schemas.microsoft.com/office/drawing/2014/main" id="{A5C0FBCA-9A8C-B233-FE2B-4364878BFAFB}"/>
              </a:ext>
            </a:extLst>
          </p:cNvPr>
          <p:cNvSpPr>
            <a:spLocks noGrp="1"/>
          </p:cNvSpPr>
          <p:nvPr>
            <p:ph idx="1"/>
          </p:nvPr>
        </p:nvSpPr>
        <p:spPr>
          <a:xfrm>
            <a:off x="5118447" y="317500"/>
            <a:ext cx="6281873" cy="6324600"/>
          </a:xfrm>
        </p:spPr>
        <p:txBody>
          <a:bodyPr>
            <a:normAutofit/>
          </a:bodyPr>
          <a:lstStyle/>
          <a:p>
            <a:endParaRPr lang="en-IN" dirty="0">
              <a:latin typeface="AdvOTe81213fa"/>
            </a:endParaRPr>
          </a:p>
          <a:p>
            <a:endParaRPr lang="en-IN" dirty="0">
              <a:latin typeface="AdvOTe81213fa"/>
            </a:endParaRPr>
          </a:p>
          <a:p>
            <a:r>
              <a:rPr lang="en-IN" dirty="0">
                <a:latin typeface="AdvOTe81213fa"/>
              </a:rPr>
              <a:t>B</a:t>
            </a:r>
            <a:r>
              <a:rPr lang="en-IN" sz="1800" dirty="0">
                <a:effectLst/>
                <a:latin typeface="AdvOTe81213fa"/>
              </a:rPr>
              <a:t>oth primary and secondary prevention of CV events.</a:t>
            </a:r>
          </a:p>
          <a:p>
            <a:r>
              <a:rPr lang="en-IN" sz="1800" dirty="0">
                <a:effectLst/>
                <a:latin typeface="AdvOTe81213fa"/>
              </a:rPr>
              <a:t>A recent Cochrane review and meta-analysis including 63 studies found that exercise-based cardiac rehabilitation led to a 26% reduction in CV mortality.</a:t>
            </a:r>
          </a:p>
          <a:p>
            <a:r>
              <a:rPr lang="en-IN" dirty="0">
                <a:latin typeface="AdvOTe81213fa"/>
              </a:rPr>
              <a:t>Two RCTs showed no significant plaque regression</a:t>
            </a:r>
          </a:p>
          <a:p>
            <a:r>
              <a:rPr lang="en-IN" dirty="0">
                <a:latin typeface="AdvOTe81213fa"/>
              </a:rPr>
              <a:t>Post-hoc analysis pointed to greater regression in patients walking &gt;7000 steps/day.</a:t>
            </a:r>
          </a:p>
          <a:p>
            <a:r>
              <a:rPr lang="en-IN" sz="1800" dirty="0">
                <a:effectLst/>
                <a:latin typeface="AdvOTe81213fa"/>
              </a:rPr>
              <a:t>Cross-sectional studies -assessing plaque composition among athletes -higher calci</a:t>
            </a:r>
            <a:r>
              <a:rPr lang="en-IN" sz="1800" dirty="0">
                <a:effectLst/>
                <a:latin typeface="AdvOTe81213fa+fb"/>
              </a:rPr>
              <a:t>fi</a:t>
            </a:r>
            <a:r>
              <a:rPr lang="en-IN" sz="1800" dirty="0">
                <a:effectLst/>
                <a:latin typeface="AdvOTe81213fa"/>
              </a:rPr>
              <a:t>c plaque volume in athletes</a:t>
            </a:r>
          </a:p>
          <a:p>
            <a:r>
              <a:rPr lang="en-IN" sz="1800" dirty="0">
                <a:effectLst/>
                <a:latin typeface="AdvOTe81213fa"/>
              </a:rPr>
              <a:t>whereas sedentary participants had greater mixed plaque morphologies, at higher risk for coronary events.</a:t>
            </a:r>
          </a:p>
          <a:p>
            <a:r>
              <a:rPr lang="en-IN" dirty="0">
                <a:latin typeface="AdvOTe81213fa"/>
              </a:rPr>
              <a:t>Overall- Modest benefit.</a:t>
            </a:r>
            <a:endParaRPr lang="en-IN" dirty="0"/>
          </a:p>
          <a:p>
            <a:endParaRPr lang="en-IN" dirty="0">
              <a:latin typeface="AdvOTe81213fa"/>
            </a:endParaRPr>
          </a:p>
          <a:p>
            <a:endParaRPr lang="en-IN" dirty="0"/>
          </a:p>
          <a:p>
            <a:endParaRPr lang="en-US" dirty="0"/>
          </a:p>
        </p:txBody>
      </p:sp>
      <p:pic>
        <p:nvPicPr>
          <p:cNvPr id="3074" name="Picture 2" descr="How Many Days a Week Should You Workout?">
            <a:extLst>
              <a:ext uri="{FF2B5EF4-FFF2-40B4-BE49-F238E27FC236}">
                <a16:creationId xmlns:a16="http://schemas.microsoft.com/office/drawing/2014/main" id="{BA167122-B86A-E225-0113-3E620E942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893" y="4220079"/>
            <a:ext cx="3756307" cy="242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395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8160F-B010-7E79-7AFC-3E7C1723B1D9}"/>
              </a:ext>
            </a:extLst>
          </p:cNvPr>
          <p:cNvSpPr>
            <a:spLocks noGrp="1"/>
          </p:cNvSpPr>
          <p:nvPr>
            <p:ph type="title"/>
          </p:nvPr>
        </p:nvSpPr>
        <p:spPr/>
        <p:txBody>
          <a:bodyPr/>
          <a:lstStyle/>
          <a:p>
            <a:r>
              <a:rPr lang="en-US" dirty="0"/>
              <a:t>Smoking and Alcohol</a:t>
            </a:r>
          </a:p>
        </p:txBody>
      </p:sp>
      <p:sp>
        <p:nvSpPr>
          <p:cNvPr id="3" name="Content Placeholder 2">
            <a:extLst>
              <a:ext uri="{FF2B5EF4-FFF2-40B4-BE49-F238E27FC236}">
                <a16:creationId xmlns:a16="http://schemas.microsoft.com/office/drawing/2014/main" id="{750204AA-B07B-D707-1B84-4C642CE0E741}"/>
              </a:ext>
            </a:extLst>
          </p:cNvPr>
          <p:cNvSpPr>
            <a:spLocks noGrp="1"/>
          </p:cNvSpPr>
          <p:nvPr>
            <p:ph idx="1"/>
          </p:nvPr>
        </p:nvSpPr>
        <p:spPr/>
        <p:txBody>
          <a:bodyPr/>
          <a:lstStyle/>
          <a:p>
            <a:endParaRPr lang="en-US" dirty="0"/>
          </a:p>
          <a:p>
            <a:endParaRPr lang="en-US" dirty="0"/>
          </a:p>
          <a:p>
            <a:r>
              <a:rPr lang="en-US" dirty="0"/>
              <a:t>Smoking has clear documented role in plaque progression.</a:t>
            </a:r>
          </a:p>
          <a:p>
            <a:r>
              <a:rPr lang="en-US" dirty="0"/>
              <a:t>IVUS studies showed </a:t>
            </a:r>
            <a:r>
              <a:rPr lang="en-IN" sz="1800" dirty="0">
                <a:effectLst/>
                <a:latin typeface="AdvOTe81213fa"/>
              </a:rPr>
              <a:t>higher necrotic core volumes, coronary plaque burden, and </a:t>
            </a:r>
            <a:r>
              <a:rPr lang="en-IN" sz="1800" dirty="0">
                <a:effectLst/>
                <a:latin typeface="AdvOTe81213fa+fb"/>
              </a:rPr>
              <a:t>fi</a:t>
            </a:r>
            <a:r>
              <a:rPr lang="en-IN" sz="1800" dirty="0">
                <a:effectLst/>
                <a:latin typeface="AdvOTe81213fa"/>
              </a:rPr>
              <a:t>bro-fatty volume with lower </a:t>
            </a:r>
            <a:r>
              <a:rPr lang="en-IN" sz="1800" dirty="0">
                <a:effectLst/>
                <a:latin typeface="AdvOTe81213fa+fb"/>
              </a:rPr>
              <a:t>fi</a:t>
            </a:r>
            <a:r>
              <a:rPr lang="en-IN" sz="1800" dirty="0">
                <a:effectLst/>
                <a:latin typeface="AdvOTe81213fa"/>
              </a:rPr>
              <a:t>brous plaque volume</a:t>
            </a:r>
          </a:p>
          <a:p>
            <a:r>
              <a:rPr lang="en-IN" dirty="0">
                <a:latin typeface="AdvOTe81213fa"/>
              </a:rPr>
              <a:t>Similar cross sectional studies for alcohol showing </a:t>
            </a:r>
            <a:r>
              <a:rPr lang="en-IN" sz="1800" dirty="0">
                <a:effectLst/>
                <a:latin typeface="AdvOTe81213fa"/>
              </a:rPr>
              <a:t>inverse relationship between alcohol intake and coronary calci</a:t>
            </a:r>
            <a:r>
              <a:rPr lang="en-IN" sz="1800" dirty="0">
                <a:effectLst/>
                <a:latin typeface="AdvOTe81213fa+fb"/>
              </a:rPr>
              <a:t>fi</a:t>
            </a:r>
            <a:r>
              <a:rPr lang="en-IN" sz="1800" dirty="0">
                <a:effectLst/>
                <a:latin typeface="AdvOTe81213fa"/>
              </a:rPr>
              <a:t>cation </a:t>
            </a:r>
            <a:endParaRPr lang="en-IN" dirty="0"/>
          </a:p>
          <a:p>
            <a:pPr marL="0" indent="0">
              <a:buNone/>
            </a:pPr>
            <a:r>
              <a:rPr lang="en-IN" sz="1800" dirty="0">
                <a:effectLst/>
                <a:latin typeface="AdvOTe81213fa"/>
              </a:rPr>
              <a:t> </a:t>
            </a:r>
            <a:endParaRPr lang="en-IN" dirty="0"/>
          </a:p>
          <a:p>
            <a:endParaRPr lang="en-US" dirty="0"/>
          </a:p>
        </p:txBody>
      </p:sp>
      <p:pic>
        <p:nvPicPr>
          <p:cNvPr id="4102" name="Picture 6" descr="How Smoking and Alcohol Affect Beauty - Sikkimexpress">
            <a:extLst>
              <a:ext uri="{FF2B5EF4-FFF2-40B4-BE49-F238E27FC236}">
                <a16:creationId xmlns:a16="http://schemas.microsoft.com/office/drawing/2014/main" id="{69860947-73E7-31BE-3FD6-89F90AB29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34" y="4199467"/>
            <a:ext cx="4400572" cy="2658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589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DDDB-8139-C1BC-9AB2-4A4FD38EE12B}"/>
              </a:ext>
            </a:extLst>
          </p:cNvPr>
          <p:cNvSpPr>
            <a:spLocks noGrp="1"/>
          </p:cNvSpPr>
          <p:nvPr>
            <p:ph type="title"/>
          </p:nvPr>
        </p:nvSpPr>
        <p:spPr/>
        <p:txBody>
          <a:bodyPr>
            <a:normAutofit/>
          </a:bodyPr>
          <a:lstStyle/>
          <a:p>
            <a:r>
              <a:rPr lang="en-US" sz="3600" dirty="0"/>
              <a:t>Pharmacological</a:t>
            </a:r>
          </a:p>
        </p:txBody>
      </p:sp>
      <p:sp>
        <p:nvSpPr>
          <p:cNvPr id="3" name="Content Placeholder 2">
            <a:extLst>
              <a:ext uri="{FF2B5EF4-FFF2-40B4-BE49-F238E27FC236}">
                <a16:creationId xmlns:a16="http://schemas.microsoft.com/office/drawing/2014/main" id="{27AF77EC-E496-D9B0-C4AE-E15F166FF789}"/>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B0F6EB7-7CFB-D57A-060C-2A7D0DADC92E}"/>
              </a:ext>
            </a:extLst>
          </p:cNvPr>
          <p:cNvPicPr>
            <a:picLocks noChangeAspect="1"/>
          </p:cNvPicPr>
          <p:nvPr/>
        </p:nvPicPr>
        <p:blipFill>
          <a:blip r:embed="rId2"/>
          <a:stretch>
            <a:fillRect/>
          </a:stretch>
        </p:blipFill>
        <p:spPr>
          <a:xfrm>
            <a:off x="4483100" y="552449"/>
            <a:ext cx="7708900" cy="5972489"/>
          </a:xfrm>
          <a:prstGeom prst="rect">
            <a:avLst/>
          </a:prstGeom>
        </p:spPr>
      </p:pic>
    </p:spTree>
    <p:extLst>
      <p:ext uri="{BB962C8B-B14F-4D97-AF65-F5344CB8AC3E}">
        <p14:creationId xmlns:p14="http://schemas.microsoft.com/office/powerpoint/2010/main" val="1114577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A10D-675F-4E25-5191-506EEB7C397B}"/>
              </a:ext>
            </a:extLst>
          </p:cNvPr>
          <p:cNvSpPr>
            <a:spLocks noGrp="1"/>
          </p:cNvSpPr>
          <p:nvPr>
            <p:ph type="title"/>
          </p:nvPr>
        </p:nvSpPr>
        <p:spPr/>
        <p:txBody>
          <a:bodyPr/>
          <a:lstStyle/>
          <a:p>
            <a:r>
              <a:rPr lang="en-US" dirty="0"/>
              <a:t>Statins</a:t>
            </a:r>
          </a:p>
        </p:txBody>
      </p:sp>
      <p:sp>
        <p:nvSpPr>
          <p:cNvPr id="3" name="Content Placeholder 2">
            <a:extLst>
              <a:ext uri="{FF2B5EF4-FFF2-40B4-BE49-F238E27FC236}">
                <a16:creationId xmlns:a16="http://schemas.microsoft.com/office/drawing/2014/main" id="{7C9AB078-C02F-E8AC-8D60-92A40D8DF0BB}"/>
              </a:ext>
            </a:extLst>
          </p:cNvPr>
          <p:cNvSpPr>
            <a:spLocks noGrp="1"/>
          </p:cNvSpPr>
          <p:nvPr>
            <p:ph idx="1"/>
          </p:nvPr>
        </p:nvSpPr>
        <p:spPr/>
        <p:txBody>
          <a:bodyPr/>
          <a:lstStyle/>
          <a:p>
            <a:r>
              <a:rPr lang="en-IN" dirty="0">
                <a:latin typeface="AdvOTe81213fa"/>
              </a:rPr>
              <a:t>H</a:t>
            </a:r>
            <a:r>
              <a:rPr lang="en-IN" sz="1800" dirty="0">
                <a:effectLst/>
                <a:latin typeface="AdvOTe81213fa"/>
              </a:rPr>
              <a:t>ave formed the backbone of lipid management since early 1990s </a:t>
            </a:r>
            <a:endParaRPr lang="en-IN" dirty="0"/>
          </a:p>
          <a:p>
            <a:r>
              <a:rPr lang="en-US" dirty="0"/>
              <a:t>Their impact on plaque regression well studied</a:t>
            </a:r>
          </a:p>
          <a:p>
            <a:r>
              <a:rPr lang="en-IN" dirty="0">
                <a:latin typeface="AdvOTe81213fa"/>
              </a:rPr>
              <a:t>C</a:t>
            </a:r>
            <a:r>
              <a:rPr lang="en-IN" sz="1800" dirty="0">
                <a:effectLst/>
                <a:latin typeface="AdvOTe81213fa"/>
              </a:rPr>
              <a:t>an induce plaque regression, reducing total atheroma volume (TAV) somewhere in the vicinity of 0%-20%</a:t>
            </a:r>
          </a:p>
          <a:p>
            <a:r>
              <a:rPr lang="en-IN" sz="1800" dirty="0">
                <a:effectLst/>
                <a:latin typeface="AdvOTe81213fa"/>
              </a:rPr>
              <a:t>ASTEROID (A Study to Evaluate the Effect of Rosuvastatin On Intravascular Ultrasound Derived Coronary Atheroma Burden) study in 2006, - Observational</a:t>
            </a:r>
          </a:p>
          <a:p>
            <a:r>
              <a:rPr lang="en-IN" dirty="0">
                <a:latin typeface="AdvOTe81213fa"/>
              </a:rPr>
              <a:t>Others COSMOS and IBIS-4 demonstrated significant reductions in TAV with </a:t>
            </a:r>
            <a:r>
              <a:rPr lang="en-IN" dirty="0" err="1">
                <a:latin typeface="AdvOTe81213fa"/>
              </a:rPr>
              <a:t>rosuva</a:t>
            </a:r>
            <a:r>
              <a:rPr lang="en-IN" dirty="0">
                <a:latin typeface="AdvOTe81213fa"/>
              </a:rPr>
              <a:t> 40mg</a:t>
            </a:r>
            <a:endParaRPr lang="en-IN" dirty="0"/>
          </a:p>
          <a:p>
            <a:endParaRPr lang="en-US" dirty="0"/>
          </a:p>
        </p:txBody>
      </p:sp>
    </p:spTree>
    <p:extLst>
      <p:ext uri="{BB962C8B-B14F-4D97-AF65-F5344CB8AC3E}">
        <p14:creationId xmlns:p14="http://schemas.microsoft.com/office/powerpoint/2010/main" val="3411963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6603B-C33A-9027-F31F-907E950FD130}"/>
              </a:ext>
            </a:extLst>
          </p:cNvPr>
          <p:cNvSpPr>
            <a:spLocks noGrp="1"/>
          </p:cNvSpPr>
          <p:nvPr>
            <p:ph type="title"/>
          </p:nvPr>
        </p:nvSpPr>
        <p:spPr/>
        <p:txBody>
          <a:bodyPr/>
          <a:lstStyle/>
          <a:p>
            <a:r>
              <a:rPr lang="en-US" dirty="0"/>
              <a:t>High vs low dose statins</a:t>
            </a:r>
          </a:p>
        </p:txBody>
      </p:sp>
      <p:sp>
        <p:nvSpPr>
          <p:cNvPr id="3" name="Content Placeholder 2">
            <a:extLst>
              <a:ext uri="{FF2B5EF4-FFF2-40B4-BE49-F238E27FC236}">
                <a16:creationId xmlns:a16="http://schemas.microsoft.com/office/drawing/2014/main" id="{8E0B22B0-E21B-03E4-071E-30EEFECEF8B0}"/>
              </a:ext>
            </a:extLst>
          </p:cNvPr>
          <p:cNvSpPr>
            <a:spLocks noGrp="1"/>
          </p:cNvSpPr>
          <p:nvPr>
            <p:ph idx="1"/>
          </p:nvPr>
        </p:nvSpPr>
        <p:spPr/>
        <p:txBody>
          <a:bodyPr/>
          <a:lstStyle/>
          <a:p>
            <a:r>
              <a:rPr lang="en-US" dirty="0"/>
              <a:t>REVERSAL, SATURN and JAPAN-ACS</a:t>
            </a:r>
          </a:p>
          <a:p>
            <a:r>
              <a:rPr lang="en-IN" sz="1800" dirty="0">
                <a:effectLst/>
                <a:latin typeface="AdvOTe81213fa"/>
              </a:rPr>
              <a:t>A large body of evidence suggests that statins induce plaque regression in a dose-dependent manner and proportionally to reductions in LDL-C. </a:t>
            </a:r>
            <a:endParaRPr lang="en-IN" dirty="0"/>
          </a:p>
          <a:p>
            <a:r>
              <a:rPr lang="en-IN" sz="1800" dirty="0">
                <a:effectLst/>
                <a:latin typeface="AdvOTe81213fa"/>
              </a:rPr>
              <a:t>In response to statins, </a:t>
            </a:r>
            <a:r>
              <a:rPr lang="en-IN" sz="1800" dirty="0">
                <a:effectLst/>
                <a:latin typeface="AdvOTe81213fa+fb"/>
              </a:rPr>
              <a:t>fi</a:t>
            </a:r>
            <a:r>
              <a:rPr lang="en-IN" sz="1800" dirty="0">
                <a:effectLst/>
                <a:latin typeface="AdvOTe81213fa"/>
              </a:rPr>
              <a:t>brous and calci</a:t>
            </a:r>
            <a:r>
              <a:rPr lang="en-IN" sz="1800" dirty="0">
                <a:effectLst/>
                <a:latin typeface="AdvOTe81213fa+fb"/>
              </a:rPr>
              <a:t>fi</a:t>
            </a:r>
            <a:r>
              <a:rPr lang="en-IN" sz="1800" dirty="0">
                <a:effectLst/>
                <a:latin typeface="AdvOTe81213fa"/>
              </a:rPr>
              <a:t>ed plaque vol- </a:t>
            </a:r>
            <a:r>
              <a:rPr lang="en-IN" sz="1800" dirty="0" err="1">
                <a:effectLst/>
                <a:latin typeface="AdvOTe81213fa"/>
              </a:rPr>
              <a:t>umes</a:t>
            </a:r>
            <a:r>
              <a:rPr lang="en-IN" sz="1800" dirty="0">
                <a:effectLst/>
                <a:latin typeface="AdvOTe81213fa"/>
              </a:rPr>
              <a:t> appear to increase, whereas noncalci</a:t>
            </a:r>
            <a:r>
              <a:rPr lang="en-IN" sz="1800" dirty="0">
                <a:effectLst/>
                <a:latin typeface="AdvOTe81213fa+fb"/>
              </a:rPr>
              <a:t>fi</a:t>
            </a:r>
            <a:r>
              <a:rPr lang="en-IN" sz="1800" dirty="0">
                <a:effectLst/>
                <a:latin typeface="AdvOTe81213fa"/>
              </a:rPr>
              <a:t>ed, </a:t>
            </a:r>
            <a:r>
              <a:rPr lang="en-IN" sz="1800" dirty="0">
                <a:effectLst/>
                <a:latin typeface="AdvOTe81213fa+fb"/>
              </a:rPr>
              <a:t>fi</a:t>
            </a:r>
            <a:r>
              <a:rPr lang="en-IN" sz="1800" dirty="0">
                <a:effectLst/>
                <a:latin typeface="AdvOTe81213fa"/>
              </a:rPr>
              <a:t>brofatty, and necrotic core volumes decrease. </a:t>
            </a:r>
            <a:endParaRPr lang="en-IN" dirty="0"/>
          </a:p>
          <a:p>
            <a:endParaRPr lang="en-US" dirty="0"/>
          </a:p>
        </p:txBody>
      </p:sp>
    </p:spTree>
    <p:extLst>
      <p:ext uri="{BB962C8B-B14F-4D97-AF65-F5344CB8AC3E}">
        <p14:creationId xmlns:p14="http://schemas.microsoft.com/office/powerpoint/2010/main" val="2182862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4EE0-FB9D-96BF-3EEE-D4F616C546B7}"/>
              </a:ext>
            </a:extLst>
          </p:cNvPr>
          <p:cNvSpPr>
            <a:spLocks noGrp="1"/>
          </p:cNvSpPr>
          <p:nvPr>
            <p:ph type="title"/>
          </p:nvPr>
        </p:nvSpPr>
        <p:spPr/>
        <p:txBody>
          <a:bodyPr/>
          <a:lstStyle/>
          <a:p>
            <a:r>
              <a:rPr lang="en-US" dirty="0"/>
              <a:t>Ezetimibe</a:t>
            </a:r>
          </a:p>
        </p:txBody>
      </p:sp>
      <p:sp>
        <p:nvSpPr>
          <p:cNvPr id="3" name="Content Placeholder 2">
            <a:extLst>
              <a:ext uri="{FF2B5EF4-FFF2-40B4-BE49-F238E27FC236}">
                <a16:creationId xmlns:a16="http://schemas.microsoft.com/office/drawing/2014/main" id="{0C07C73C-6E2F-B2C1-B1D6-1349A006D94F}"/>
              </a:ext>
            </a:extLst>
          </p:cNvPr>
          <p:cNvSpPr>
            <a:spLocks noGrp="1"/>
          </p:cNvSpPr>
          <p:nvPr>
            <p:ph idx="1"/>
          </p:nvPr>
        </p:nvSpPr>
        <p:spPr/>
        <p:txBody>
          <a:bodyPr>
            <a:normAutofit fontScale="85000" lnSpcReduction="10000"/>
          </a:bodyPr>
          <a:lstStyle/>
          <a:p>
            <a:r>
              <a:rPr lang="en-IN" sz="1800" dirty="0">
                <a:effectLst/>
                <a:latin typeface="AdvOTe81213fa"/>
              </a:rPr>
              <a:t>HEAVEN (Virtual Histology Evaluation of Atherosclerosis Regression During Atorvastatin and Ezetimibe Administration) (2012), </a:t>
            </a:r>
          </a:p>
          <a:p>
            <a:r>
              <a:rPr lang="en-IN" sz="1800" dirty="0">
                <a:effectLst/>
                <a:latin typeface="AdvOTe81213fa"/>
              </a:rPr>
              <a:t>ZEUS (</a:t>
            </a:r>
            <a:r>
              <a:rPr lang="en-IN" sz="1800" dirty="0" err="1">
                <a:effectLst/>
                <a:latin typeface="AdvOTe81213fa"/>
              </a:rPr>
              <a:t>eZEtimibe</a:t>
            </a:r>
            <a:r>
              <a:rPr lang="en-IN" sz="1800" dirty="0">
                <a:effectLst/>
                <a:latin typeface="AdvOTe81213fa"/>
              </a:rPr>
              <a:t> Ultra- sound Study) (2014), </a:t>
            </a:r>
          </a:p>
          <a:p>
            <a:r>
              <a:rPr lang="en-IN" sz="1800" dirty="0">
                <a:effectLst/>
                <a:latin typeface="AdvOTe81213fa"/>
              </a:rPr>
              <a:t>PRECISE-IVUS (Plaque Regression With Cholesterol Absorption Inhibitor or Synthesis Inhibitor Evaluated by Intravascular Ultra- sound) (2015), </a:t>
            </a:r>
          </a:p>
          <a:p>
            <a:r>
              <a:rPr lang="en-IN" sz="1800" dirty="0">
                <a:effectLst/>
                <a:latin typeface="AdvOTe81213fa"/>
              </a:rPr>
              <a:t>OCTIVUS (Ezetimibe In Addition To Atorvastatin Therapy On The Plaque Composition in Patients with Acute Myocardial Infarction) (2016), and </a:t>
            </a:r>
          </a:p>
          <a:p>
            <a:r>
              <a:rPr lang="en-IN" sz="1800" dirty="0">
                <a:effectLst/>
                <a:latin typeface="AdvOTe81213fa"/>
              </a:rPr>
              <a:t>ZIPANGU (ezetimibe clinical investigation for regression of intracoronary plaque evaluated by angioscopy and ultrasound) (2017) </a:t>
            </a:r>
          </a:p>
          <a:p>
            <a:r>
              <a:rPr lang="en-IN" sz="1800" dirty="0">
                <a:effectLst/>
                <a:latin typeface="AdvOTe81213fa"/>
              </a:rPr>
              <a:t>Most of these studies demonstrated signi</a:t>
            </a:r>
            <a:r>
              <a:rPr lang="en-IN" sz="1800" dirty="0">
                <a:effectLst/>
                <a:latin typeface="AdvOTe81213fa+fb"/>
              </a:rPr>
              <a:t>fi</a:t>
            </a:r>
            <a:r>
              <a:rPr lang="en-IN" sz="1800" dirty="0">
                <a:effectLst/>
                <a:latin typeface="AdvOTe81213fa"/>
              </a:rPr>
              <a:t>cant plaque regression among patients taking ezetimibe ranging from 2.9% to 13.9% </a:t>
            </a:r>
            <a:endParaRPr lang="en-IN" dirty="0"/>
          </a:p>
          <a:p>
            <a:r>
              <a:rPr lang="en-IN" sz="1800" dirty="0">
                <a:effectLst/>
                <a:latin typeface="AdvOTe81213fa"/>
              </a:rPr>
              <a:t>Although the use of ezetimibe to reduce LDL-C and major adverse cardiovascular events (MACE) is well evidenced, the bene</a:t>
            </a:r>
            <a:r>
              <a:rPr lang="en-IN" sz="1800" dirty="0">
                <a:effectLst/>
                <a:latin typeface="AdvOTe81213fa+fb"/>
              </a:rPr>
              <a:t>fi</a:t>
            </a:r>
            <a:r>
              <a:rPr lang="en-IN" sz="1800" dirty="0">
                <a:effectLst/>
                <a:latin typeface="AdvOTe81213fa"/>
              </a:rPr>
              <a:t>ts with regards to inducing plaque regression appear to be small. </a:t>
            </a:r>
            <a:endParaRPr lang="en-IN" dirty="0"/>
          </a:p>
          <a:p>
            <a:endParaRPr lang="en-US" dirty="0"/>
          </a:p>
        </p:txBody>
      </p:sp>
      <p:pic>
        <p:nvPicPr>
          <p:cNvPr id="4" name="Picture 3">
            <a:extLst>
              <a:ext uri="{FF2B5EF4-FFF2-40B4-BE49-F238E27FC236}">
                <a16:creationId xmlns:a16="http://schemas.microsoft.com/office/drawing/2014/main" id="{6D3E3B58-6431-5B21-6527-CFA8E9A7492E}"/>
              </a:ext>
            </a:extLst>
          </p:cNvPr>
          <p:cNvPicPr>
            <a:picLocks noChangeAspect="1"/>
          </p:cNvPicPr>
          <p:nvPr/>
        </p:nvPicPr>
        <p:blipFill>
          <a:blip r:embed="rId2"/>
          <a:stretch>
            <a:fillRect/>
          </a:stretch>
        </p:blipFill>
        <p:spPr>
          <a:xfrm>
            <a:off x="-12353" y="4394200"/>
            <a:ext cx="5130800" cy="2463800"/>
          </a:xfrm>
          <a:prstGeom prst="rect">
            <a:avLst/>
          </a:prstGeom>
        </p:spPr>
      </p:pic>
    </p:spTree>
    <p:extLst>
      <p:ext uri="{BB962C8B-B14F-4D97-AF65-F5344CB8AC3E}">
        <p14:creationId xmlns:p14="http://schemas.microsoft.com/office/powerpoint/2010/main" val="1090714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8A0B7-96CF-051B-1204-C2C31AACBAAB}"/>
              </a:ext>
            </a:extLst>
          </p:cNvPr>
          <p:cNvPicPr>
            <a:picLocks noChangeAspect="1"/>
          </p:cNvPicPr>
          <p:nvPr/>
        </p:nvPicPr>
        <p:blipFill>
          <a:blip r:embed="rId2"/>
          <a:stretch>
            <a:fillRect/>
          </a:stretch>
        </p:blipFill>
        <p:spPr>
          <a:xfrm>
            <a:off x="119421" y="1460500"/>
            <a:ext cx="11953158" cy="4140200"/>
          </a:xfrm>
          <a:prstGeom prst="rect">
            <a:avLst/>
          </a:prstGeom>
        </p:spPr>
      </p:pic>
    </p:spTree>
    <p:extLst>
      <p:ext uri="{BB962C8B-B14F-4D97-AF65-F5344CB8AC3E}">
        <p14:creationId xmlns:p14="http://schemas.microsoft.com/office/powerpoint/2010/main" val="650231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B72E-7CC5-1D7E-B633-9ACD8A4A349A}"/>
              </a:ext>
            </a:extLst>
          </p:cNvPr>
          <p:cNvSpPr>
            <a:spLocks noGrp="1"/>
          </p:cNvSpPr>
          <p:nvPr>
            <p:ph type="title"/>
          </p:nvPr>
        </p:nvSpPr>
        <p:spPr/>
        <p:txBody>
          <a:bodyPr>
            <a:normAutofit/>
          </a:bodyPr>
          <a:lstStyle/>
          <a:p>
            <a:r>
              <a:rPr lang="en-IN" sz="4400" dirty="0">
                <a:effectLst/>
                <a:latin typeface="AdvOT5b669f61"/>
              </a:rPr>
              <a:t>Initiation &amp; progression </a:t>
            </a:r>
            <a:endParaRPr lang="en-IN" sz="8000" dirty="0">
              <a:effectLst/>
            </a:endParaRPr>
          </a:p>
        </p:txBody>
      </p:sp>
      <p:sp>
        <p:nvSpPr>
          <p:cNvPr id="3" name="Content Placeholder 2">
            <a:extLst>
              <a:ext uri="{FF2B5EF4-FFF2-40B4-BE49-F238E27FC236}">
                <a16:creationId xmlns:a16="http://schemas.microsoft.com/office/drawing/2014/main" id="{1A513A7B-E705-31EB-93BF-179C602C000A}"/>
              </a:ext>
            </a:extLst>
          </p:cNvPr>
          <p:cNvSpPr>
            <a:spLocks noGrp="1"/>
          </p:cNvSpPr>
          <p:nvPr>
            <p:ph idx="1"/>
          </p:nvPr>
        </p:nvSpPr>
        <p:spPr/>
        <p:txBody>
          <a:bodyPr/>
          <a:lstStyle/>
          <a:p>
            <a:endParaRPr lang="en-IN" dirty="0">
              <a:latin typeface="AdvOTe81213fa"/>
            </a:endParaRPr>
          </a:p>
          <a:p>
            <a:endParaRPr lang="en-IN" dirty="0">
              <a:latin typeface="AdvOTe81213fa"/>
            </a:endParaRPr>
          </a:p>
          <a:p>
            <a:endParaRPr lang="en-IN" dirty="0">
              <a:latin typeface="AdvOTe81213fa"/>
            </a:endParaRPr>
          </a:p>
          <a:p>
            <a:r>
              <a:rPr lang="en-IN" dirty="0">
                <a:latin typeface="AdvOTe81213fa"/>
              </a:rPr>
              <a:t>P</a:t>
            </a:r>
            <a:r>
              <a:rPr lang="en-IN" sz="1800" dirty="0">
                <a:effectLst/>
                <a:latin typeface="AdvOTe81213fa"/>
              </a:rPr>
              <a:t>laque begins with endothelial dysfunction </a:t>
            </a:r>
          </a:p>
          <a:p>
            <a:r>
              <a:rPr lang="en-IN" dirty="0">
                <a:latin typeface="AdvOTe81213fa"/>
              </a:rPr>
              <a:t>Increased permeability to lipoproteins</a:t>
            </a:r>
          </a:p>
          <a:p>
            <a:r>
              <a:rPr lang="en-IN" dirty="0">
                <a:latin typeface="AdvOTe81213fa"/>
              </a:rPr>
              <a:t>R</a:t>
            </a:r>
            <a:r>
              <a:rPr lang="en-IN" sz="1800" dirty="0">
                <a:effectLst/>
                <a:latin typeface="AdvOTe81213fa"/>
              </a:rPr>
              <a:t>ecruitment of in</a:t>
            </a:r>
            <a:r>
              <a:rPr lang="en-IN" sz="1800" dirty="0">
                <a:effectLst/>
                <a:latin typeface="AdvOTe81213fa+fb"/>
              </a:rPr>
              <a:t>fl</a:t>
            </a:r>
            <a:r>
              <a:rPr lang="en-IN" sz="1800" dirty="0">
                <a:effectLst/>
                <a:latin typeface="AdvOTe81213fa"/>
              </a:rPr>
              <a:t>ammatory cells to form foam cells </a:t>
            </a:r>
          </a:p>
          <a:p>
            <a:r>
              <a:rPr lang="en-IN" dirty="0">
                <a:latin typeface="AdvOTe81213fa"/>
              </a:rPr>
              <a:t>V</a:t>
            </a:r>
            <a:r>
              <a:rPr lang="en-IN" sz="1800" dirty="0">
                <a:effectLst/>
                <a:latin typeface="AdvOTe81213fa"/>
              </a:rPr>
              <a:t>ascular smooth muscle cell proliferation</a:t>
            </a:r>
          </a:p>
          <a:p>
            <a:r>
              <a:rPr lang="en-IN" sz="1800" dirty="0">
                <a:effectLst/>
                <a:latin typeface="AdvOTe81213fa"/>
              </a:rPr>
              <a:t>F</a:t>
            </a:r>
            <a:r>
              <a:rPr lang="en-IN" sz="1800" dirty="0">
                <a:effectLst/>
                <a:latin typeface="AdvOTe81213fa+fb"/>
              </a:rPr>
              <a:t>i</a:t>
            </a:r>
            <a:r>
              <a:rPr lang="en-IN" sz="1800" dirty="0">
                <a:effectLst/>
                <a:latin typeface="AdvOTe81213fa"/>
              </a:rPr>
              <a:t>brous cap formation </a:t>
            </a:r>
          </a:p>
          <a:p>
            <a:r>
              <a:rPr lang="en-IN" dirty="0">
                <a:latin typeface="AdvOTe81213fa"/>
              </a:rPr>
              <a:t>An </a:t>
            </a:r>
            <a:r>
              <a:rPr lang="en-IN" sz="1800" dirty="0">
                <a:effectLst/>
                <a:latin typeface="AdvOTe81213fa"/>
              </a:rPr>
              <a:t>established atherosclerotic plaque.</a:t>
            </a:r>
          </a:p>
          <a:p>
            <a:r>
              <a:rPr lang="en-IN" dirty="0">
                <a:latin typeface="AdvOTe81213fa"/>
              </a:rPr>
              <a:t>May be interrupted by acute events leading to ACS</a:t>
            </a:r>
            <a:r>
              <a:rPr lang="en-IN" sz="1800" dirty="0">
                <a:effectLst/>
                <a:latin typeface="AdvOTe81213fa"/>
              </a:rPr>
              <a:t> </a:t>
            </a:r>
            <a:endParaRPr lang="en-IN" dirty="0"/>
          </a:p>
          <a:p>
            <a:endParaRPr lang="en-IN" dirty="0"/>
          </a:p>
          <a:p>
            <a:endParaRPr lang="en-IN" dirty="0">
              <a:effectLst/>
            </a:endParaRPr>
          </a:p>
          <a:p>
            <a:endParaRPr lang="en-US" dirty="0"/>
          </a:p>
        </p:txBody>
      </p:sp>
      <p:pic>
        <p:nvPicPr>
          <p:cNvPr id="6" name="Picture 5">
            <a:extLst>
              <a:ext uri="{FF2B5EF4-FFF2-40B4-BE49-F238E27FC236}">
                <a16:creationId xmlns:a16="http://schemas.microsoft.com/office/drawing/2014/main" id="{37B318BD-E5A4-6AE3-8ED2-888DB26B1F98}"/>
              </a:ext>
            </a:extLst>
          </p:cNvPr>
          <p:cNvPicPr>
            <a:picLocks noChangeAspect="1"/>
          </p:cNvPicPr>
          <p:nvPr/>
        </p:nvPicPr>
        <p:blipFill rotWithShape="1">
          <a:blip r:embed="rId2"/>
          <a:srcRect l="31498" r="46351"/>
          <a:stretch/>
        </p:blipFill>
        <p:spPr>
          <a:xfrm rot="16200000">
            <a:off x="5348654" y="2622807"/>
            <a:ext cx="1494693" cy="6858000"/>
          </a:xfrm>
          <a:prstGeom prst="rect">
            <a:avLst/>
          </a:prstGeom>
        </p:spPr>
      </p:pic>
    </p:spTree>
    <p:extLst>
      <p:ext uri="{BB962C8B-B14F-4D97-AF65-F5344CB8AC3E}">
        <p14:creationId xmlns:p14="http://schemas.microsoft.com/office/powerpoint/2010/main" val="90914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93161-D90C-359B-DE3C-23B2969C1A2B}"/>
              </a:ext>
            </a:extLst>
          </p:cNvPr>
          <p:cNvSpPr>
            <a:spLocks noGrp="1"/>
          </p:cNvSpPr>
          <p:nvPr>
            <p:ph type="title"/>
          </p:nvPr>
        </p:nvSpPr>
        <p:spPr/>
        <p:txBody>
          <a:bodyPr>
            <a:normAutofit/>
          </a:bodyPr>
          <a:lstStyle/>
          <a:p>
            <a:r>
              <a:rPr lang="en-US" dirty="0"/>
              <a:t>PCSK 9 Inhibitors</a:t>
            </a:r>
          </a:p>
        </p:txBody>
      </p:sp>
      <p:sp>
        <p:nvSpPr>
          <p:cNvPr id="4" name="Content Placeholder 3">
            <a:extLst>
              <a:ext uri="{FF2B5EF4-FFF2-40B4-BE49-F238E27FC236}">
                <a16:creationId xmlns:a16="http://schemas.microsoft.com/office/drawing/2014/main" id="{0FB59AD6-B8BA-C9B5-49FD-8C1F254E8067}"/>
              </a:ext>
            </a:extLst>
          </p:cNvPr>
          <p:cNvSpPr>
            <a:spLocks noGrp="1"/>
          </p:cNvSpPr>
          <p:nvPr>
            <p:ph idx="1"/>
          </p:nvPr>
        </p:nvSpPr>
        <p:spPr/>
        <p:txBody>
          <a:bodyPr>
            <a:normAutofit fontScale="92500" lnSpcReduction="20000"/>
          </a:bodyPr>
          <a:lstStyle/>
          <a:p>
            <a:endParaRPr lang="en-IN" sz="1800" dirty="0">
              <a:effectLst/>
              <a:latin typeface="AdvOTe81213fa"/>
            </a:endParaRPr>
          </a:p>
          <a:p>
            <a:endParaRPr lang="en-IN" dirty="0">
              <a:latin typeface="AdvOTe81213fa"/>
            </a:endParaRPr>
          </a:p>
          <a:p>
            <a:endParaRPr lang="en-IN" sz="1800" dirty="0">
              <a:effectLst/>
              <a:latin typeface="AdvOTe81213fa"/>
            </a:endParaRPr>
          </a:p>
          <a:p>
            <a:endParaRPr lang="en-IN" dirty="0">
              <a:latin typeface="AdvOTe81213fa"/>
            </a:endParaRPr>
          </a:p>
          <a:p>
            <a:r>
              <a:rPr lang="en-IN" sz="1800" dirty="0">
                <a:effectLst/>
                <a:latin typeface="AdvOTe81213fa"/>
              </a:rPr>
              <a:t>PCSK9 works to reduce hepatocyte low-density lipoprotein (LDL) receptors, interfering with LDL clearance from plasma. </a:t>
            </a:r>
            <a:endParaRPr lang="en-IN" dirty="0"/>
          </a:p>
          <a:p>
            <a:r>
              <a:rPr lang="en-US" dirty="0"/>
              <a:t>2016 GLASGOV trial - </a:t>
            </a:r>
            <a:r>
              <a:rPr lang="en-IN" sz="1800" dirty="0">
                <a:effectLst/>
                <a:latin typeface="AdvOTe81213fa"/>
              </a:rPr>
              <a:t>randomized 968 patients to </a:t>
            </a:r>
            <a:r>
              <a:rPr lang="en-IN" sz="1800" dirty="0" err="1">
                <a:effectLst/>
                <a:latin typeface="AdvOTe81213fa"/>
              </a:rPr>
              <a:t>evolocumab</a:t>
            </a:r>
            <a:r>
              <a:rPr lang="en-IN" sz="1800" dirty="0">
                <a:effectLst/>
                <a:latin typeface="AdvOTe81213fa"/>
              </a:rPr>
              <a:t> or OMT and used IVUS - After 76 weeks, showed greater reductions in total atheroma volume with </a:t>
            </a:r>
            <a:r>
              <a:rPr lang="en-IN" sz="1800" dirty="0" err="1">
                <a:effectLst/>
                <a:latin typeface="AdvOTe81213fa"/>
              </a:rPr>
              <a:t>evolocumab</a:t>
            </a:r>
            <a:endParaRPr lang="en-IN" sz="1800" dirty="0">
              <a:effectLst/>
              <a:latin typeface="AdvOTe81213fa"/>
            </a:endParaRPr>
          </a:p>
          <a:p>
            <a:r>
              <a:rPr lang="en-IN" sz="1800" dirty="0">
                <a:effectLst/>
                <a:latin typeface="AdvOTe81213fa"/>
              </a:rPr>
              <a:t>The 2019 </a:t>
            </a:r>
            <a:r>
              <a:rPr lang="en-IN" sz="1800" b="1" dirty="0">
                <a:effectLst/>
                <a:latin typeface="AdvOTe81213fa"/>
              </a:rPr>
              <a:t>ODYSSEY J-IVUS </a:t>
            </a:r>
            <a:r>
              <a:rPr lang="en-IN" sz="1800" dirty="0">
                <a:effectLst/>
                <a:latin typeface="AdvOTe81213fa"/>
              </a:rPr>
              <a:t>- evaluated the ef</a:t>
            </a:r>
            <a:r>
              <a:rPr lang="en-IN" sz="1800" dirty="0">
                <a:effectLst/>
                <a:latin typeface="AdvOTe81213fa+fb"/>
              </a:rPr>
              <a:t>fi</a:t>
            </a:r>
            <a:r>
              <a:rPr lang="en-IN" sz="1800" dirty="0">
                <a:effectLst/>
                <a:latin typeface="AdvOTe81213fa"/>
              </a:rPr>
              <a:t>cacy of alirocumab 75 mg in 206 patients with recent ACS against OMT using IVUS – showed reductions in total atheroma volume but not statistically significant</a:t>
            </a:r>
          </a:p>
          <a:p>
            <a:r>
              <a:rPr lang="en-IN" sz="1800" dirty="0">
                <a:effectLst/>
                <a:latin typeface="AdvOTe81213fa"/>
              </a:rPr>
              <a:t>PCSK9 inhibitors also lower lipoprotein(a) by around 25%, which may mediate some of the bene</a:t>
            </a:r>
            <a:r>
              <a:rPr lang="en-IN" sz="1800" dirty="0">
                <a:effectLst/>
                <a:latin typeface="AdvOTe81213fa+fb"/>
              </a:rPr>
              <a:t>fi</a:t>
            </a:r>
            <a:r>
              <a:rPr lang="en-IN" sz="1800" dirty="0">
                <a:effectLst/>
                <a:latin typeface="AdvOTe81213fa"/>
              </a:rPr>
              <a:t>ts seen on plaque volumes </a:t>
            </a:r>
            <a:endParaRPr lang="en-IN" dirty="0"/>
          </a:p>
          <a:p>
            <a:pPr marL="0" indent="0">
              <a:buNone/>
            </a:pPr>
            <a:endParaRPr lang="en-IN" dirty="0"/>
          </a:p>
          <a:p>
            <a:endParaRPr lang="en-IN" dirty="0"/>
          </a:p>
          <a:p>
            <a:endParaRPr lang="en-IN" dirty="0"/>
          </a:p>
          <a:p>
            <a:endParaRPr lang="en-IN" dirty="0"/>
          </a:p>
          <a:p>
            <a:endParaRPr lang="en-US" dirty="0"/>
          </a:p>
        </p:txBody>
      </p:sp>
      <p:sp>
        <p:nvSpPr>
          <p:cNvPr id="3" name="TextBox 2">
            <a:extLst>
              <a:ext uri="{FF2B5EF4-FFF2-40B4-BE49-F238E27FC236}">
                <a16:creationId xmlns:a16="http://schemas.microsoft.com/office/drawing/2014/main" id="{56404AAC-A4AF-A147-96D1-68CBC1C9AA0A}"/>
              </a:ext>
            </a:extLst>
          </p:cNvPr>
          <p:cNvSpPr txBox="1"/>
          <p:nvPr/>
        </p:nvSpPr>
        <p:spPr>
          <a:xfrm>
            <a:off x="1032732" y="4254500"/>
            <a:ext cx="3212995" cy="369332"/>
          </a:xfrm>
          <a:prstGeom prst="rect">
            <a:avLst/>
          </a:prstGeom>
          <a:noFill/>
        </p:spPr>
        <p:txBody>
          <a:bodyPr wrap="none" rtlCol="0">
            <a:spAutoFit/>
          </a:bodyPr>
          <a:lstStyle/>
          <a:p>
            <a:r>
              <a:rPr lang="en-US" dirty="0" err="1">
                <a:solidFill>
                  <a:schemeClr val="bg1"/>
                </a:solidFill>
              </a:rPr>
              <a:t>Evolocumab</a:t>
            </a:r>
            <a:r>
              <a:rPr lang="en-US" dirty="0">
                <a:solidFill>
                  <a:schemeClr val="bg1"/>
                </a:solidFill>
              </a:rPr>
              <a:t> and alirocumab</a:t>
            </a:r>
          </a:p>
        </p:txBody>
      </p:sp>
    </p:spTree>
    <p:extLst>
      <p:ext uri="{BB962C8B-B14F-4D97-AF65-F5344CB8AC3E}">
        <p14:creationId xmlns:p14="http://schemas.microsoft.com/office/powerpoint/2010/main" val="2914979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A2BD-24B0-8FD7-76A9-4D7B1A0282DD}"/>
              </a:ext>
            </a:extLst>
          </p:cNvPr>
          <p:cNvSpPr>
            <a:spLocks noGrp="1"/>
          </p:cNvSpPr>
          <p:nvPr>
            <p:ph type="title"/>
          </p:nvPr>
        </p:nvSpPr>
        <p:spPr/>
        <p:txBody>
          <a:bodyPr>
            <a:normAutofit/>
          </a:bodyPr>
          <a:lstStyle/>
          <a:p>
            <a:r>
              <a:rPr lang="en-IN" sz="3200" dirty="0">
                <a:effectLst/>
                <a:latin typeface="AdvOT5b669f61"/>
              </a:rPr>
              <a:t>Eicosapentaenoic Acid </a:t>
            </a:r>
            <a:br>
              <a:rPr lang="en-IN" sz="6000" dirty="0"/>
            </a:br>
            <a:endParaRPr lang="en-US" sz="6000" dirty="0"/>
          </a:p>
        </p:txBody>
      </p:sp>
      <p:sp>
        <p:nvSpPr>
          <p:cNvPr id="3" name="Content Placeholder 2">
            <a:extLst>
              <a:ext uri="{FF2B5EF4-FFF2-40B4-BE49-F238E27FC236}">
                <a16:creationId xmlns:a16="http://schemas.microsoft.com/office/drawing/2014/main" id="{55E02469-CC1D-DC13-2CEF-F235E207B2E5}"/>
              </a:ext>
            </a:extLst>
          </p:cNvPr>
          <p:cNvSpPr>
            <a:spLocks noGrp="1"/>
          </p:cNvSpPr>
          <p:nvPr>
            <p:ph idx="1"/>
          </p:nvPr>
        </p:nvSpPr>
        <p:spPr>
          <a:xfrm>
            <a:off x="5118447" y="228600"/>
            <a:ext cx="6281873" cy="6629400"/>
          </a:xfrm>
        </p:spPr>
        <p:txBody>
          <a:bodyPr>
            <a:normAutofit lnSpcReduction="10000"/>
          </a:bodyPr>
          <a:lstStyle/>
          <a:p>
            <a:pPr algn="just"/>
            <a:endParaRPr lang="en-IN" sz="1800" dirty="0">
              <a:effectLst/>
              <a:latin typeface="AdvOTe81213fa"/>
            </a:endParaRPr>
          </a:p>
          <a:p>
            <a:pPr algn="just"/>
            <a:r>
              <a:rPr lang="en-IN" sz="1800" dirty="0">
                <a:effectLst/>
                <a:latin typeface="AdvOTe81213fa"/>
              </a:rPr>
              <a:t>They act as precursors for important in</a:t>
            </a:r>
            <a:r>
              <a:rPr lang="en-IN" sz="1800" dirty="0">
                <a:effectLst/>
                <a:latin typeface="AdvOTe81213fa+fb"/>
              </a:rPr>
              <a:t>fl</a:t>
            </a:r>
            <a:r>
              <a:rPr lang="en-IN" sz="1800" dirty="0">
                <a:effectLst/>
                <a:latin typeface="AdvOTe81213fa"/>
              </a:rPr>
              <a:t>ammatory mediators that stabilize endothelial dysfunction </a:t>
            </a:r>
            <a:endParaRPr lang="en-IN" dirty="0"/>
          </a:p>
          <a:p>
            <a:pPr algn="just"/>
            <a:r>
              <a:rPr lang="en-IN" sz="1800" dirty="0">
                <a:effectLst/>
                <a:latin typeface="AdvOTe81213fa"/>
              </a:rPr>
              <a:t>Data regarding the impact of EPA on total atheroma volumes are mixed </a:t>
            </a:r>
            <a:endParaRPr lang="en-IN" dirty="0"/>
          </a:p>
          <a:p>
            <a:pPr algn="just"/>
            <a:r>
              <a:rPr lang="en-IN" sz="1800" dirty="0">
                <a:effectLst/>
                <a:latin typeface="AdvOTe81213fa"/>
              </a:rPr>
              <a:t>1 IVUS randomized controlled trial (RCT) CHERRY [Combination therapy of eicosapentaenoic acid and </a:t>
            </a:r>
            <a:r>
              <a:rPr lang="en-IN" sz="1800" dirty="0" err="1">
                <a:effectLst/>
                <a:latin typeface="AdvOTe81213fa"/>
              </a:rPr>
              <a:t>pitavastatin</a:t>
            </a:r>
            <a:r>
              <a:rPr lang="en-IN" sz="1800" dirty="0">
                <a:effectLst/>
                <a:latin typeface="AdvOTe81213fa"/>
              </a:rPr>
              <a:t> for coronary plaque regression evaluated by integrated backscatter intravascular ultrasonography] demonstrating greater regression over 6 months </a:t>
            </a:r>
          </a:p>
          <a:p>
            <a:pPr algn="just"/>
            <a:r>
              <a:rPr lang="en-IN" sz="1800" dirty="0">
                <a:effectLst/>
                <a:latin typeface="AdvOTe81213fa"/>
              </a:rPr>
              <a:t>2 other RCTs (1 IVUS, 1 CCTA) showing no signi</a:t>
            </a:r>
            <a:r>
              <a:rPr lang="en-IN" sz="1800" dirty="0">
                <a:effectLst/>
                <a:latin typeface="AdvOTe81213fa+fb"/>
              </a:rPr>
              <a:t>fi</a:t>
            </a:r>
            <a:r>
              <a:rPr lang="en-IN" sz="1800" dirty="0">
                <a:effectLst/>
                <a:latin typeface="AdvOTe81213fa"/>
              </a:rPr>
              <a:t>cant differences </a:t>
            </a:r>
            <a:endParaRPr lang="en-IN" dirty="0"/>
          </a:p>
          <a:p>
            <a:pPr algn="just"/>
            <a:r>
              <a:rPr lang="en-IN" sz="1800" dirty="0">
                <a:effectLst/>
                <a:latin typeface="AdvOTe81213fa"/>
              </a:rPr>
              <a:t>The EVAPORATE (Effect of </a:t>
            </a:r>
            <a:r>
              <a:rPr lang="en-IN" sz="1800" dirty="0" err="1">
                <a:effectLst/>
                <a:latin typeface="AdvOTe81213fa"/>
              </a:rPr>
              <a:t>Vascepa</a:t>
            </a:r>
            <a:r>
              <a:rPr lang="en-IN" sz="1800" dirty="0">
                <a:effectLst/>
                <a:latin typeface="AdvOTe81213fa"/>
              </a:rPr>
              <a:t> on Improving Coronary Atherosclerosis in People With High Triglycerides Taking Statin Therapy) trial (2020) used CCTA to assess plaque regression. Problem with control receiving mineral oil and baseline differences. </a:t>
            </a:r>
            <a:endParaRPr lang="en-IN" dirty="0"/>
          </a:p>
          <a:p>
            <a:pPr algn="just"/>
            <a:r>
              <a:rPr lang="en-IN" sz="1800" dirty="0">
                <a:effectLst/>
                <a:latin typeface="AdvOTe81213fa"/>
              </a:rPr>
              <a:t>EPA-based treatments are yet to see widespread integration into clinical practice </a:t>
            </a:r>
            <a:endParaRPr lang="en-IN" dirty="0"/>
          </a:p>
          <a:p>
            <a:pPr algn="just"/>
            <a:endParaRPr lang="en-IN" dirty="0"/>
          </a:p>
          <a:p>
            <a:pPr algn="just"/>
            <a:endParaRPr lang="en-US" dirty="0"/>
          </a:p>
        </p:txBody>
      </p:sp>
    </p:spTree>
    <p:extLst>
      <p:ext uri="{BB962C8B-B14F-4D97-AF65-F5344CB8AC3E}">
        <p14:creationId xmlns:p14="http://schemas.microsoft.com/office/powerpoint/2010/main" val="3042511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017CB-29FF-F2C4-F591-F9ACC0DA76FE}"/>
              </a:ext>
            </a:extLst>
          </p:cNvPr>
          <p:cNvSpPr>
            <a:spLocks noGrp="1"/>
          </p:cNvSpPr>
          <p:nvPr>
            <p:ph type="title"/>
          </p:nvPr>
        </p:nvSpPr>
        <p:spPr/>
        <p:txBody>
          <a:bodyPr/>
          <a:lstStyle/>
          <a:p>
            <a:r>
              <a:rPr lang="en-US" dirty="0"/>
              <a:t>Other medications </a:t>
            </a:r>
          </a:p>
        </p:txBody>
      </p:sp>
      <p:sp>
        <p:nvSpPr>
          <p:cNvPr id="3" name="Content Placeholder 2">
            <a:extLst>
              <a:ext uri="{FF2B5EF4-FFF2-40B4-BE49-F238E27FC236}">
                <a16:creationId xmlns:a16="http://schemas.microsoft.com/office/drawing/2014/main" id="{88AAD677-AC6D-37A8-760D-5FDC23C09F8F}"/>
              </a:ext>
            </a:extLst>
          </p:cNvPr>
          <p:cNvSpPr>
            <a:spLocks noGrp="1"/>
          </p:cNvSpPr>
          <p:nvPr>
            <p:ph idx="1"/>
          </p:nvPr>
        </p:nvSpPr>
        <p:spPr/>
        <p:txBody>
          <a:bodyPr/>
          <a:lstStyle/>
          <a:p>
            <a:r>
              <a:rPr lang="en-US" dirty="0"/>
              <a:t>Anti-hypertensives</a:t>
            </a:r>
          </a:p>
          <a:p>
            <a:r>
              <a:rPr lang="en-US" dirty="0"/>
              <a:t>Colchicine</a:t>
            </a:r>
          </a:p>
          <a:p>
            <a:r>
              <a:rPr lang="en-US" dirty="0"/>
              <a:t>Anti-diabetic medications</a:t>
            </a:r>
          </a:p>
          <a:p>
            <a:r>
              <a:rPr lang="en-IN" sz="1800" dirty="0">
                <a:effectLst/>
                <a:latin typeface="AdvOTe81213fa"/>
              </a:rPr>
              <a:t>LDL-apheresis </a:t>
            </a:r>
            <a:endParaRPr lang="en-IN" dirty="0"/>
          </a:p>
          <a:p>
            <a:endParaRPr lang="en-US" dirty="0"/>
          </a:p>
        </p:txBody>
      </p:sp>
    </p:spTree>
    <p:extLst>
      <p:ext uri="{BB962C8B-B14F-4D97-AF65-F5344CB8AC3E}">
        <p14:creationId xmlns:p14="http://schemas.microsoft.com/office/powerpoint/2010/main" val="4265403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7BE7E-92FC-CD37-F558-7C087EDD5213}"/>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E41E5AE4-D7AB-A06C-5DD7-80134C4877D0}"/>
              </a:ext>
            </a:extLst>
          </p:cNvPr>
          <p:cNvSpPr>
            <a:spLocks noGrp="1"/>
          </p:cNvSpPr>
          <p:nvPr>
            <p:ph idx="1"/>
          </p:nvPr>
        </p:nvSpPr>
        <p:spPr/>
        <p:txBody>
          <a:bodyPr>
            <a:normAutofit/>
          </a:bodyPr>
          <a:lstStyle/>
          <a:p>
            <a:pPr marL="0" indent="0">
              <a:buNone/>
            </a:pPr>
            <a:endParaRPr lang="en-IN" dirty="0">
              <a:latin typeface="AdvOTe81213fa"/>
            </a:endParaRPr>
          </a:p>
          <a:p>
            <a:r>
              <a:rPr lang="en-IN" sz="1800" dirty="0">
                <a:effectLst/>
                <a:latin typeface="AdvOTe81213fa"/>
              </a:rPr>
              <a:t>Numerous studies have demonstrated that achieving lower LDL-C levels is associated with lower rates of major adverse CV events.</a:t>
            </a:r>
          </a:p>
          <a:p>
            <a:r>
              <a:rPr lang="en-IN" sz="1800" dirty="0">
                <a:effectLst/>
                <a:latin typeface="AdvOTe81213fa"/>
              </a:rPr>
              <a:t> Similarly, the degree to which treatments lower LDL-C appears to correlate with the degree of plaque regression. </a:t>
            </a:r>
          </a:p>
          <a:p>
            <a:r>
              <a:rPr lang="en-IN" sz="1800" dirty="0">
                <a:effectLst/>
                <a:latin typeface="AdvOTe81213fa"/>
              </a:rPr>
              <a:t>However, data assessing whether plaque regression is associated with reduced cardiovascular events are limited.</a:t>
            </a:r>
          </a:p>
          <a:p>
            <a:r>
              <a:rPr lang="en-IN" sz="1800" dirty="0">
                <a:effectLst/>
                <a:latin typeface="AdvOTe81213fa"/>
              </a:rPr>
              <a:t>a recent meta-regression analysis of 17 prospective studies, which found each 1% reduction in percent atheroma volume was associated with a 20% reduction in odds of MACE. </a:t>
            </a:r>
            <a:endParaRPr lang="en-IN" dirty="0"/>
          </a:p>
          <a:p>
            <a:endParaRPr lang="en-US" dirty="0"/>
          </a:p>
        </p:txBody>
      </p:sp>
    </p:spTree>
    <p:extLst>
      <p:ext uri="{BB962C8B-B14F-4D97-AF65-F5344CB8AC3E}">
        <p14:creationId xmlns:p14="http://schemas.microsoft.com/office/powerpoint/2010/main" val="3148079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9F9BDC-F694-A4BA-7C13-1683D18CB75B}"/>
              </a:ext>
            </a:extLst>
          </p:cNvPr>
          <p:cNvPicPr>
            <a:picLocks noChangeAspect="1"/>
          </p:cNvPicPr>
          <p:nvPr/>
        </p:nvPicPr>
        <p:blipFill>
          <a:blip r:embed="rId2"/>
          <a:stretch>
            <a:fillRect/>
          </a:stretch>
        </p:blipFill>
        <p:spPr>
          <a:xfrm>
            <a:off x="1336675" y="0"/>
            <a:ext cx="9518650" cy="6858000"/>
          </a:xfrm>
          <a:prstGeom prst="rect">
            <a:avLst/>
          </a:prstGeom>
        </p:spPr>
      </p:pic>
    </p:spTree>
    <p:extLst>
      <p:ext uri="{BB962C8B-B14F-4D97-AF65-F5344CB8AC3E}">
        <p14:creationId xmlns:p14="http://schemas.microsoft.com/office/powerpoint/2010/main" val="668475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FC873-3278-95BD-7CEB-A3A88D967898}"/>
              </a:ext>
            </a:extLst>
          </p:cNvPr>
          <p:cNvSpPr>
            <a:spLocks noGrp="1"/>
          </p:cNvSpPr>
          <p:nvPr>
            <p:ph type="title"/>
          </p:nvPr>
        </p:nvSpPr>
        <p:spPr/>
        <p:txBody>
          <a:bodyPr>
            <a:normAutofit/>
          </a:bodyPr>
          <a:lstStyle/>
          <a:p>
            <a:pPr algn="ctr"/>
            <a:r>
              <a:rPr lang="en-US" dirty="0">
                <a:latin typeface="Times New Roman" panose="02020603050405020304" pitchFamily="18" charset="0"/>
                <a:cs typeface="Times New Roman" panose="02020603050405020304" pitchFamily="18" charset="0"/>
              </a:rPr>
              <a:t>DISCUSSION</a:t>
            </a:r>
            <a:endParaRPr lang="en-I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6EB0227-8464-9B3E-D2E3-A9F8E7CC53BF}"/>
              </a:ext>
            </a:extLst>
          </p:cNvPr>
          <p:cNvSpPr>
            <a:spLocks noGrp="1"/>
          </p:cNvSpPr>
          <p:nvPr>
            <p:ph idx="1"/>
          </p:nvPr>
        </p:nvSpPr>
        <p:spPr>
          <a:xfrm>
            <a:off x="4660900" y="203200"/>
            <a:ext cx="7251700" cy="6755641"/>
          </a:xfrm>
        </p:spPr>
        <p:txBody>
          <a:bodyPr>
            <a:normAutofit fontScale="92500" lnSpcReduction="20000"/>
          </a:bodyPr>
          <a:lstStyle/>
          <a:p>
            <a:pPr algn="just">
              <a:lnSpc>
                <a:spcPct val="110000"/>
              </a:lnSpc>
              <a:buFont typeface="+mj-lt"/>
              <a:buAutoNum type="arabicPeriod"/>
            </a:pPr>
            <a:r>
              <a:rPr lang="en-US" sz="1800" b="1" i="0" dirty="0">
                <a:solidFill>
                  <a:srgbClr val="0D0D0D"/>
                </a:solidFill>
                <a:effectLst/>
                <a:latin typeface="Times New Roman" panose="02020603050405020304" pitchFamily="18" charset="0"/>
                <a:cs typeface="Times New Roman" panose="02020603050405020304" pitchFamily="18" charset="0"/>
              </a:rPr>
              <a:t>Plaque Regression with LLT:</a:t>
            </a:r>
            <a:r>
              <a:rPr lang="en-US" sz="1800" b="0" i="0" dirty="0">
                <a:solidFill>
                  <a:srgbClr val="0D0D0D"/>
                </a:solidFill>
                <a:effectLst/>
                <a:latin typeface="Times New Roman" panose="02020603050405020304" pitchFamily="18" charset="0"/>
                <a:cs typeface="Times New Roman" panose="02020603050405020304" pitchFamily="18" charset="0"/>
              </a:rPr>
              <a:t> The meta-analysis found significant regression of both percent atheroma volume (PAV) and total atheroma volume (TAV) with lipid-lowering therapy (LLT).</a:t>
            </a:r>
          </a:p>
          <a:p>
            <a:pPr algn="just">
              <a:lnSpc>
                <a:spcPct val="110000"/>
              </a:lnSpc>
              <a:buFont typeface="+mj-lt"/>
              <a:buAutoNum type="arabicPeriod"/>
            </a:pPr>
            <a:r>
              <a:rPr lang="en-US" sz="1800" b="1" i="0" dirty="0">
                <a:solidFill>
                  <a:srgbClr val="0D0D0D"/>
                </a:solidFill>
                <a:effectLst/>
                <a:latin typeface="Times New Roman" panose="02020603050405020304" pitchFamily="18" charset="0"/>
                <a:cs typeface="Times New Roman" panose="02020603050405020304" pitchFamily="18" charset="0"/>
              </a:rPr>
              <a:t>Effectiveness of High-Intensity Statins (HIS):</a:t>
            </a:r>
            <a:r>
              <a:rPr lang="en-US" sz="1800" b="0" i="0" dirty="0">
                <a:solidFill>
                  <a:srgbClr val="0D0D0D"/>
                </a:solidFill>
                <a:effectLst/>
                <a:latin typeface="Times New Roman" panose="02020603050405020304" pitchFamily="18" charset="0"/>
                <a:cs typeface="Times New Roman" panose="02020603050405020304" pitchFamily="18" charset="0"/>
              </a:rPr>
              <a:t> Plaque regression was commonly observed in HIS subgroups, indicating the effectiveness of high-intensity statins in reducing plaque burden.</a:t>
            </a:r>
          </a:p>
          <a:p>
            <a:pPr algn="just">
              <a:lnSpc>
                <a:spcPct val="110000"/>
              </a:lnSpc>
              <a:buFont typeface="+mj-lt"/>
              <a:buAutoNum type="arabicPeriod"/>
            </a:pPr>
            <a:r>
              <a:rPr lang="en-US" sz="1800" b="1" i="0" dirty="0">
                <a:solidFill>
                  <a:srgbClr val="0D0D0D"/>
                </a:solidFill>
                <a:effectLst/>
                <a:latin typeface="Times New Roman" panose="02020603050405020304" pitchFamily="18" charset="0"/>
                <a:cs typeface="Times New Roman" panose="02020603050405020304" pitchFamily="18" charset="0"/>
              </a:rPr>
              <a:t>Association with LDL-C Levels:</a:t>
            </a:r>
            <a:r>
              <a:rPr lang="en-US" sz="1800" b="0" i="0" dirty="0">
                <a:solidFill>
                  <a:srgbClr val="0D0D0D"/>
                </a:solidFill>
                <a:effectLst/>
                <a:latin typeface="Times New Roman" panose="02020603050405020304" pitchFamily="18" charset="0"/>
                <a:cs typeface="Times New Roman" panose="02020603050405020304" pitchFamily="18" charset="0"/>
              </a:rPr>
              <a:t> Both LDL-C levels of &lt;70 mg/dl and ≥70 mg/dl at follow-up were associated with a greater reduction in coronary plaque volume, highlighting the importance of achieving low LDL-C levels in managing cardiovascular risk.</a:t>
            </a:r>
          </a:p>
          <a:p>
            <a:pPr algn="just">
              <a:lnSpc>
                <a:spcPct val="110000"/>
              </a:lnSpc>
              <a:buFont typeface="+mj-lt"/>
              <a:buAutoNum type="arabicPeriod"/>
            </a:pPr>
            <a:r>
              <a:rPr lang="en-US" sz="1800" b="1" i="0" dirty="0">
                <a:solidFill>
                  <a:srgbClr val="0D0D0D"/>
                </a:solidFill>
                <a:effectLst/>
                <a:latin typeface="Times New Roman" panose="02020603050405020304" pitchFamily="18" charset="0"/>
                <a:cs typeface="Times New Roman" panose="02020603050405020304" pitchFamily="18" charset="0"/>
              </a:rPr>
              <a:t>Impact on Plaque Volume and Fibrous Cap Thickness (FCT):</a:t>
            </a:r>
            <a:r>
              <a:rPr lang="en-US" sz="1800" b="0" i="0" dirty="0">
                <a:solidFill>
                  <a:srgbClr val="0D0D0D"/>
                </a:solidFill>
                <a:effectLst/>
                <a:latin typeface="Times New Roman" panose="02020603050405020304" pitchFamily="18" charset="0"/>
                <a:cs typeface="Times New Roman" panose="02020603050405020304" pitchFamily="18" charset="0"/>
              </a:rPr>
              <a:t> LLT significantly reduced plaque volume and lipid arc while increasing FCT, emphasizing its role in stabilizing coronary plaques.</a:t>
            </a:r>
          </a:p>
          <a:p>
            <a:pPr algn="just">
              <a:lnSpc>
                <a:spcPct val="110000"/>
              </a:lnSpc>
              <a:buFont typeface="+mj-lt"/>
              <a:buAutoNum type="arabicPeriod"/>
            </a:pPr>
            <a:r>
              <a:rPr lang="en-US" sz="1800" b="1" i="0" dirty="0">
                <a:solidFill>
                  <a:srgbClr val="0D0D0D"/>
                </a:solidFill>
                <a:effectLst/>
                <a:latin typeface="Times New Roman" panose="02020603050405020304" pitchFamily="18" charset="0"/>
                <a:cs typeface="Times New Roman" panose="02020603050405020304" pitchFamily="18" charset="0"/>
              </a:rPr>
              <a:t>Role of Specific LLT Subgroups:</a:t>
            </a:r>
            <a:r>
              <a:rPr lang="en-US" sz="1800" b="0" i="0" dirty="0">
                <a:solidFill>
                  <a:srgbClr val="0D0D0D"/>
                </a:solidFill>
                <a:effectLst/>
                <a:latin typeface="Times New Roman" panose="02020603050405020304" pitchFamily="18" charset="0"/>
                <a:cs typeface="Times New Roman" panose="02020603050405020304" pitchFamily="18" charset="0"/>
              </a:rPr>
              <a:t> HIS emerged as particularly effective in reducing TAV, surpassing other LLT classes even when combined with adjunctive therapies like ezetimibe. Additionally, PCSK9 inhibitors and EPA were found to reduce PAV, supporting their potential in plaque regression.</a:t>
            </a:r>
          </a:p>
          <a:p>
            <a:pPr algn="just">
              <a:lnSpc>
                <a:spcPct val="110000"/>
              </a:lnSpc>
              <a:buFont typeface="+mj-lt"/>
              <a:buAutoNum type="arabicPeriod"/>
            </a:pPr>
            <a:r>
              <a:rPr lang="en-US" sz="1800" b="1" i="0" dirty="0">
                <a:solidFill>
                  <a:srgbClr val="0D0D0D"/>
                </a:solidFill>
                <a:effectLst/>
                <a:latin typeface="Times New Roman" panose="02020603050405020304" pitchFamily="18" charset="0"/>
                <a:cs typeface="Times New Roman" panose="02020603050405020304" pitchFamily="18" charset="0"/>
              </a:rPr>
              <a:t>Clinical Implications:</a:t>
            </a:r>
            <a:r>
              <a:rPr lang="en-US" sz="1800" b="0" i="0" dirty="0">
                <a:solidFill>
                  <a:srgbClr val="0D0D0D"/>
                </a:solidFill>
                <a:effectLst/>
                <a:latin typeface="Times New Roman" panose="02020603050405020304" pitchFamily="18" charset="0"/>
                <a:cs typeface="Times New Roman" panose="02020603050405020304" pitchFamily="18" charset="0"/>
              </a:rPr>
              <a:t> The findings have implications for clinical practice, aligning with AHA/ACC guidelines recommending LDL levels below 70 mg/dl to reduce cardiovascular risk.</a:t>
            </a:r>
          </a:p>
          <a:p>
            <a:pPr algn="just">
              <a:lnSpc>
                <a:spcPct val="110000"/>
              </a:lnSpc>
              <a:buFont typeface="+mj-lt"/>
              <a:buAutoNum type="arabicPeriod"/>
            </a:pPr>
            <a:r>
              <a:rPr lang="en-US" sz="1800" b="1" i="0" dirty="0">
                <a:solidFill>
                  <a:srgbClr val="0D0D0D"/>
                </a:solidFill>
                <a:effectLst/>
                <a:latin typeface="Times New Roman" panose="02020603050405020304" pitchFamily="18" charset="0"/>
                <a:cs typeface="Times New Roman" panose="02020603050405020304" pitchFamily="18" charset="0"/>
              </a:rPr>
              <a:t>Study Comparisons:</a:t>
            </a:r>
            <a:r>
              <a:rPr lang="en-US" sz="1800" b="0" i="0" dirty="0">
                <a:solidFill>
                  <a:srgbClr val="0D0D0D"/>
                </a:solidFill>
                <a:effectLst/>
                <a:latin typeface="Times New Roman" panose="02020603050405020304" pitchFamily="18" charset="0"/>
                <a:cs typeface="Times New Roman" panose="02020603050405020304" pitchFamily="18" charset="0"/>
              </a:rPr>
              <a:t> The study results were compared with previous meta-analyses and trials such as IBIS-4, SATURN, GLAGOV, CHERRY, and EVAPORATE, providing context and validation for the current finding</a:t>
            </a:r>
          </a:p>
        </p:txBody>
      </p:sp>
    </p:spTree>
    <p:extLst>
      <p:ext uri="{BB962C8B-B14F-4D97-AF65-F5344CB8AC3E}">
        <p14:creationId xmlns:p14="http://schemas.microsoft.com/office/powerpoint/2010/main" val="2833236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CCDC-E40A-32D5-0A28-F24015BC80B1}"/>
              </a:ext>
            </a:extLst>
          </p:cNvPr>
          <p:cNvSpPr>
            <a:spLocks noGrp="1"/>
          </p:cNvSpPr>
          <p:nvPr>
            <p:ph type="title" idx="4294967295"/>
          </p:nvPr>
        </p:nvSpPr>
        <p:spPr>
          <a:xfrm>
            <a:off x="838200" y="1011238"/>
            <a:ext cx="10515600" cy="1325562"/>
          </a:xfrm>
        </p:spPr>
        <p:txBody>
          <a:bodyPr>
            <a:normAutofit/>
          </a:bodyPr>
          <a:lstStyle/>
          <a:p>
            <a:pPr algn="ctr"/>
            <a:r>
              <a:rPr lang="en-US" sz="5400" dirty="0">
                <a:latin typeface="Times New Roman" panose="02020603050405020304" pitchFamily="18" charset="0"/>
                <a:cs typeface="Times New Roman" panose="02020603050405020304" pitchFamily="18" charset="0"/>
              </a:rPr>
              <a:t>CONCLUSION</a:t>
            </a:r>
            <a:endParaRPr lang="en-IN" sz="5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C477181-E602-B9FC-9F55-98F4DCD6BE98}"/>
              </a:ext>
            </a:extLst>
          </p:cNvPr>
          <p:cNvSpPr>
            <a:spLocks noGrp="1"/>
          </p:cNvSpPr>
          <p:nvPr>
            <p:ph idx="4294967295"/>
          </p:nvPr>
        </p:nvSpPr>
        <p:spPr>
          <a:xfrm>
            <a:off x="838200" y="2736850"/>
            <a:ext cx="10515600" cy="3516313"/>
          </a:xfrm>
        </p:spPr>
        <p:txBody>
          <a:bodyPr/>
          <a:lstStyle/>
          <a:p>
            <a:pPr marL="0" indent="0" algn="just">
              <a:buNone/>
            </a:pPr>
            <a:r>
              <a:rPr lang="en-US" dirty="0">
                <a:latin typeface="Times New Roman" panose="02020603050405020304" pitchFamily="18" charset="0"/>
                <a:cs typeface="Times New Roman" panose="02020603050405020304" pitchFamily="18" charset="0"/>
              </a:rPr>
              <a:t>The significant plaque regression associated with lipid lowering therapies is observed to be mainly driven by high-intensity statins, when comparing different classes of LLTs. </a:t>
            </a:r>
          </a:p>
          <a:p>
            <a:pPr marL="0" indent="0" algn="just">
              <a:buNone/>
            </a:pPr>
            <a:r>
              <a:rPr lang="en-US" dirty="0">
                <a:latin typeface="Times New Roman" panose="02020603050405020304" pitchFamily="18" charset="0"/>
                <a:cs typeface="Times New Roman" panose="02020603050405020304" pitchFamily="18" charset="0"/>
              </a:rPr>
              <a:t>LLTs also significantly reduced plaque volume and lipid arc while increasing fibrous cap thickness.</a:t>
            </a:r>
          </a:p>
          <a:p>
            <a:pPr marL="0" indent="0" algn="just">
              <a:buNone/>
            </a:pPr>
            <a:r>
              <a:rPr lang="en-US" dirty="0">
                <a:latin typeface="Times New Roman" panose="02020603050405020304" pitchFamily="18" charset="0"/>
                <a:cs typeface="Times New Roman" panose="02020603050405020304" pitchFamily="18" charset="0"/>
              </a:rPr>
              <a:t>Further studies are needed to determine the effects of plaque regression and content modification on MACE events.</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80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F5DB2B-FF76-466D-D6F5-E5C85074652F}"/>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8731D6A4-90AE-15B0-D8A7-6EB39B426AF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191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D88358-F2DA-3BF5-384F-A59BCE9E6328}"/>
              </a:ext>
            </a:extLst>
          </p:cNvPr>
          <p:cNvPicPr>
            <a:picLocks noChangeAspect="1"/>
          </p:cNvPicPr>
          <p:nvPr/>
        </p:nvPicPr>
        <p:blipFill>
          <a:blip r:embed="rId2"/>
          <a:stretch>
            <a:fillRect/>
          </a:stretch>
        </p:blipFill>
        <p:spPr>
          <a:xfrm>
            <a:off x="202079" y="0"/>
            <a:ext cx="6747684" cy="6858000"/>
          </a:xfrm>
          <a:prstGeom prst="rect">
            <a:avLst/>
          </a:prstGeom>
        </p:spPr>
      </p:pic>
      <p:sp>
        <p:nvSpPr>
          <p:cNvPr id="6" name="Right Brace 5">
            <a:extLst>
              <a:ext uri="{FF2B5EF4-FFF2-40B4-BE49-F238E27FC236}">
                <a16:creationId xmlns:a16="http://schemas.microsoft.com/office/drawing/2014/main" id="{96100329-2AC8-9424-311F-F26B0D9545DB}"/>
              </a:ext>
            </a:extLst>
          </p:cNvPr>
          <p:cNvSpPr/>
          <p:nvPr/>
        </p:nvSpPr>
        <p:spPr>
          <a:xfrm>
            <a:off x="7059706" y="672353"/>
            <a:ext cx="820270" cy="45720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258EE78C-FBB1-B868-606B-C5B968A374B2}"/>
              </a:ext>
            </a:extLst>
          </p:cNvPr>
          <p:cNvSpPr txBox="1"/>
          <p:nvPr/>
        </p:nvSpPr>
        <p:spPr>
          <a:xfrm>
            <a:off x="8511988" y="2756647"/>
            <a:ext cx="842090" cy="369332"/>
          </a:xfrm>
          <a:prstGeom prst="rect">
            <a:avLst/>
          </a:prstGeom>
          <a:noFill/>
        </p:spPr>
        <p:txBody>
          <a:bodyPr wrap="none" rtlCol="0">
            <a:spAutoFit/>
          </a:bodyPr>
          <a:lstStyle/>
          <a:p>
            <a:r>
              <a:rPr lang="en-US" dirty="0"/>
              <a:t>Stable</a:t>
            </a:r>
          </a:p>
        </p:txBody>
      </p:sp>
      <p:sp>
        <p:nvSpPr>
          <p:cNvPr id="8" name="Right Brace 7">
            <a:extLst>
              <a:ext uri="{FF2B5EF4-FFF2-40B4-BE49-F238E27FC236}">
                <a16:creationId xmlns:a16="http://schemas.microsoft.com/office/drawing/2014/main" id="{58ABE3B3-A3DA-F5A9-CA21-D62A712B8B88}"/>
              </a:ext>
            </a:extLst>
          </p:cNvPr>
          <p:cNvSpPr/>
          <p:nvPr/>
        </p:nvSpPr>
        <p:spPr>
          <a:xfrm>
            <a:off x="7059706" y="5712759"/>
            <a:ext cx="820270" cy="945776"/>
          </a:xfrm>
          <a:prstGeom prst="rightBrace">
            <a:avLst>
              <a:gd name="adj1" fmla="val 139344"/>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8DBCA291-E9B6-B36D-513C-A98CCDDEC952}"/>
              </a:ext>
            </a:extLst>
          </p:cNvPr>
          <p:cNvSpPr txBox="1"/>
          <p:nvPr/>
        </p:nvSpPr>
        <p:spPr>
          <a:xfrm>
            <a:off x="8511988" y="6000981"/>
            <a:ext cx="1172309" cy="369332"/>
          </a:xfrm>
          <a:prstGeom prst="rect">
            <a:avLst/>
          </a:prstGeom>
          <a:noFill/>
        </p:spPr>
        <p:txBody>
          <a:bodyPr wrap="none" rtlCol="0">
            <a:spAutoFit/>
          </a:bodyPr>
          <a:lstStyle/>
          <a:p>
            <a:r>
              <a:rPr lang="en-US" dirty="0"/>
              <a:t>Unstable </a:t>
            </a:r>
          </a:p>
        </p:txBody>
      </p:sp>
    </p:spTree>
    <p:extLst>
      <p:ext uri="{BB962C8B-B14F-4D97-AF65-F5344CB8AC3E}">
        <p14:creationId xmlns:p14="http://schemas.microsoft.com/office/powerpoint/2010/main" val="4165628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Figure 2.&#10;        ">
            <a:extLst>
              <a:ext uri="{FF2B5EF4-FFF2-40B4-BE49-F238E27FC236}">
                <a16:creationId xmlns:a16="http://schemas.microsoft.com/office/drawing/2014/main" id="{5E24E6E3-89FC-5613-A651-21E024476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0"/>
            <a:ext cx="4286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551A5B-8537-7161-6C69-B6ABD41BD963}"/>
              </a:ext>
            </a:extLst>
          </p:cNvPr>
          <p:cNvSpPr txBox="1"/>
          <p:nvPr/>
        </p:nvSpPr>
        <p:spPr>
          <a:xfrm>
            <a:off x="5486400" y="1305341"/>
            <a:ext cx="6311900" cy="4247317"/>
          </a:xfrm>
          <a:prstGeom prst="rect">
            <a:avLst/>
          </a:prstGeom>
          <a:noFill/>
        </p:spPr>
        <p:txBody>
          <a:bodyPr wrap="square" rtlCol="0">
            <a:spAutoFit/>
          </a:bodyPr>
          <a:lstStyle/>
          <a:p>
            <a:pPr marL="285750" indent="-285750">
              <a:buFont typeface="Arial" panose="020B0604020202020204" pitchFamily="34" charset="0"/>
              <a:buChar char="•"/>
            </a:pPr>
            <a:r>
              <a:rPr lang="en-IN" b="0" i="0" u="none" strike="noStrike" dirty="0">
                <a:solidFill>
                  <a:srgbClr val="000000"/>
                </a:solidFill>
                <a:effectLst/>
                <a:latin typeface="HelveticaNeue" panose="02000503000000020004" pitchFamily="2" charset="0"/>
              </a:rPr>
              <a:t>Bar graphs showing stenosis severity and associated risk of coronary occlusion and myocardial infarction (MI) as evaluated by serial angiographic examination.</a:t>
            </a:r>
          </a:p>
          <a:p>
            <a:pPr marL="285750" indent="-285750">
              <a:buFont typeface="Arial" panose="020B0604020202020204" pitchFamily="34" charset="0"/>
              <a:buChar char="•"/>
            </a:pPr>
            <a:endParaRPr lang="en-IN" b="0" i="0" u="none" strike="noStrike" dirty="0">
              <a:solidFill>
                <a:srgbClr val="000000"/>
              </a:solidFill>
              <a:effectLst/>
              <a:latin typeface="HelveticaNeue" panose="02000503000000020004" pitchFamily="2" charset="0"/>
            </a:endParaRPr>
          </a:p>
          <a:p>
            <a:pPr marL="285750" indent="-285750">
              <a:buFont typeface="Arial" panose="020B0604020202020204" pitchFamily="34" charset="0"/>
              <a:buChar char="•"/>
            </a:pPr>
            <a:r>
              <a:rPr lang="en-IN" b="0" i="0" u="none" strike="noStrike" dirty="0">
                <a:solidFill>
                  <a:srgbClr val="000000"/>
                </a:solidFill>
                <a:effectLst/>
                <a:latin typeface="HelveticaNeue" panose="02000503000000020004" pitchFamily="2" charset="0"/>
              </a:rPr>
              <a:t>The more stenotic an individual coronary segment is at baseline, the more frequently it progresses to occlusion (top) and/or gives rise to infarction (middle). </a:t>
            </a:r>
          </a:p>
          <a:p>
            <a:pPr marL="285750" indent="-285750">
              <a:buFont typeface="Arial" panose="020B0604020202020204" pitchFamily="34" charset="0"/>
              <a:buChar char="•"/>
            </a:pPr>
            <a:endParaRPr lang="en-IN" b="0" i="0" u="none" strike="noStrike" dirty="0">
              <a:solidFill>
                <a:srgbClr val="000000"/>
              </a:solidFill>
              <a:effectLst/>
              <a:latin typeface="HelveticaNeue" panose="02000503000000020004" pitchFamily="2" charset="0"/>
            </a:endParaRPr>
          </a:p>
          <a:p>
            <a:pPr marL="285750" indent="-285750">
              <a:buFont typeface="Arial" panose="020B0604020202020204" pitchFamily="34" charset="0"/>
              <a:buChar char="•"/>
            </a:pPr>
            <a:r>
              <a:rPr lang="en-IN" b="0" i="0" u="none" strike="noStrike" dirty="0">
                <a:solidFill>
                  <a:srgbClr val="000000"/>
                </a:solidFill>
                <a:effectLst/>
                <a:latin typeface="HelveticaNeue" panose="02000503000000020004" pitchFamily="2" charset="0"/>
              </a:rPr>
              <a:t>Because less-obstructive plaques by far outnumber severely obstructive plaques, most occlusions and infarctions result from progression of the former plaques (52 vs 21 and 29 vs 10, respectively), </a:t>
            </a:r>
            <a:r>
              <a:rPr lang="en-IN" b="0" i="0" u="none" strike="noStrike" dirty="0" err="1">
                <a:solidFill>
                  <a:srgbClr val="000000"/>
                </a:solidFill>
                <a:effectLst/>
                <a:latin typeface="HelveticaNeue" panose="02000503000000020004" pitchFamily="2" charset="0"/>
              </a:rPr>
              <a:t>ie</a:t>
            </a:r>
            <a:r>
              <a:rPr lang="en-IN" b="0" i="0" u="none" strike="noStrike" dirty="0">
                <a:solidFill>
                  <a:srgbClr val="000000"/>
                </a:solidFill>
                <a:effectLst/>
                <a:latin typeface="HelveticaNeue" panose="02000503000000020004" pitchFamily="2" charset="0"/>
              </a:rPr>
              <a:t>, MI evolves most frequently from plaques that are only mildly to moderately obstructive months to years before infarction (bottom)</a:t>
            </a:r>
            <a:endParaRPr lang="en-US" dirty="0"/>
          </a:p>
        </p:txBody>
      </p:sp>
    </p:spTree>
    <p:extLst>
      <p:ext uri="{BB962C8B-B14F-4D97-AF65-F5344CB8AC3E}">
        <p14:creationId xmlns:p14="http://schemas.microsoft.com/office/powerpoint/2010/main" val="896849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BBB8E-39D1-034A-22C2-124B8E7D6CBB}"/>
              </a:ext>
            </a:extLst>
          </p:cNvPr>
          <p:cNvSpPr txBox="1"/>
          <p:nvPr/>
        </p:nvSpPr>
        <p:spPr>
          <a:xfrm>
            <a:off x="927101" y="965200"/>
            <a:ext cx="10833100" cy="4439742"/>
          </a:xfrm>
          <a:prstGeom prst="rect">
            <a:avLst/>
          </a:prstGeom>
          <a:noFill/>
        </p:spPr>
        <p:txBody>
          <a:bodyPr wrap="square" rtlCol="0">
            <a:spAutoFit/>
          </a:bodyPr>
          <a:lstStyle/>
          <a:p>
            <a:pPr>
              <a:lnSpc>
                <a:spcPct val="200000"/>
              </a:lnSpc>
            </a:pPr>
            <a:r>
              <a:rPr lang="en-US" dirty="0"/>
              <a:t>The vulnerability of an atheromatous plaque is defined by</a:t>
            </a:r>
          </a:p>
          <a:p>
            <a:pPr>
              <a:lnSpc>
                <a:spcPct val="200000"/>
              </a:lnSpc>
            </a:pPr>
            <a:r>
              <a:rPr lang="en-US" dirty="0"/>
              <a:t>(1) size and consistency of the atheromatous core, </a:t>
            </a:r>
          </a:p>
          <a:p>
            <a:pPr>
              <a:lnSpc>
                <a:spcPct val="200000"/>
              </a:lnSpc>
            </a:pPr>
            <a:r>
              <a:rPr lang="en-US" dirty="0"/>
              <a:t>(2) thickness and collagen content of the fibrous cap covering the core, </a:t>
            </a:r>
          </a:p>
          <a:p>
            <a:pPr>
              <a:lnSpc>
                <a:spcPct val="200000"/>
              </a:lnSpc>
            </a:pPr>
            <a:r>
              <a:rPr lang="en-US" dirty="0"/>
              <a:t>(3) inflammation within the cap, and </a:t>
            </a:r>
          </a:p>
          <a:p>
            <a:pPr>
              <a:lnSpc>
                <a:spcPct val="200000"/>
              </a:lnSpc>
            </a:pPr>
            <a:r>
              <a:rPr lang="en-US" dirty="0"/>
              <a:t>(4) cap “fatigue.”</a:t>
            </a:r>
          </a:p>
          <a:p>
            <a:pPr>
              <a:lnSpc>
                <a:spcPct val="200000"/>
              </a:lnSpc>
            </a:pPr>
            <a:r>
              <a:rPr lang="en-US" dirty="0"/>
              <a:t>(5) Presence of calcium nodules</a:t>
            </a:r>
          </a:p>
          <a:p>
            <a:pPr>
              <a:lnSpc>
                <a:spcPct val="200000"/>
              </a:lnSpc>
            </a:pPr>
            <a:endParaRPr lang="en-US" dirty="0"/>
          </a:p>
          <a:p>
            <a:pPr>
              <a:lnSpc>
                <a:spcPct val="200000"/>
              </a:lnSpc>
            </a:pPr>
            <a:endParaRPr lang="en-US" dirty="0"/>
          </a:p>
        </p:txBody>
      </p:sp>
      <p:pic>
        <p:nvPicPr>
          <p:cNvPr id="3" name="Picture 2">
            <a:extLst>
              <a:ext uri="{FF2B5EF4-FFF2-40B4-BE49-F238E27FC236}">
                <a16:creationId xmlns:a16="http://schemas.microsoft.com/office/drawing/2014/main" id="{9A1B7F9A-DE7E-BCF2-80F4-BCD58B35F8C8}"/>
              </a:ext>
            </a:extLst>
          </p:cNvPr>
          <p:cNvPicPr>
            <a:picLocks noChangeAspect="1"/>
          </p:cNvPicPr>
          <p:nvPr/>
        </p:nvPicPr>
        <p:blipFill>
          <a:blip r:embed="rId2"/>
          <a:stretch>
            <a:fillRect/>
          </a:stretch>
        </p:blipFill>
        <p:spPr>
          <a:xfrm>
            <a:off x="5829300" y="2967171"/>
            <a:ext cx="5816600" cy="3433081"/>
          </a:xfrm>
          <a:prstGeom prst="rect">
            <a:avLst/>
          </a:prstGeom>
        </p:spPr>
      </p:pic>
    </p:spTree>
    <p:extLst>
      <p:ext uri="{BB962C8B-B14F-4D97-AF65-F5344CB8AC3E}">
        <p14:creationId xmlns:p14="http://schemas.microsoft.com/office/powerpoint/2010/main" val="2491678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6A873-76FC-0985-17BA-EBFAB0B07904}"/>
              </a:ext>
            </a:extLst>
          </p:cNvPr>
          <p:cNvSpPr>
            <a:spLocks noGrp="1"/>
          </p:cNvSpPr>
          <p:nvPr>
            <p:ph type="title"/>
          </p:nvPr>
        </p:nvSpPr>
        <p:spPr/>
        <p:txBody>
          <a:bodyPr/>
          <a:lstStyle/>
          <a:p>
            <a:r>
              <a:rPr lang="en-US" dirty="0"/>
              <a:t>Defining the vulnerable plaque</a:t>
            </a:r>
          </a:p>
        </p:txBody>
      </p:sp>
      <p:sp>
        <p:nvSpPr>
          <p:cNvPr id="3" name="Content Placeholder 2">
            <a:extLst>
              <a:ext uri="{FF2B5EF4-FFF2-40B4-BE49-F238E27FC236}">
                <a16:creationId xmlns:a16="http://schemas.microsoft.com/office/drawing/2014/main" id="{F6638F3A-E7F2-D1FF-EF24-EA6A4B0419A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46C3A20-85CC-41FE-6E36-652BA3BDE7B4}"/>
              </a:ext>
            </a:extLst>
          </p:cNvPr>
          <p:cNvPicPr>
            <a:picLocks noChangeAspect="1"/>
          </p:cNvPicPr>
          <p:nvPr/>
        </p:nvPicPr>
        <p:blipFill>
          <a:blip r:embed="rId2"/>
          <a:stretch>
            <a:fillRect/>
          </a:stretch>
        </p:blipFill>
        <p:spPr>
          <a:xfrm>
            <a:off x="5395533" y="0"/>
            <a:ext cx="5727700" cy="3708400"/>
          </a:xfrm>
          <a:prstGeom prst="rect">
            <a:avLst/>
          </a:prstGeom>
        </p:spPr>
      </p:pic>
      <p:pic>
        <p:nvPicPr>
          <p:cNvPr id="1026" name="Picture 2" descr="ATHEROSCLEROTIC PLAQUE VULNERABILITY | LIPID LINK">
            <a:extLst>
              <a:ext uri="{FF2B5EF4-FFF2-40B4-BE49-F238E27FC236}">
                <a16:creationId xmlns:a16="http://schemas.microsoft.com/office/drawing/2014/main" id="{4D9D2F0D-9254-FDE1-17D1-4F6118366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184" y="3333836"/>
            <a:ext cx="4992565" cy="352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92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0462-B2D3-90AA-8A92-4AB82E5186A7}"/>
              </a:ext>
            </a:extLst>
          </p:cNvPr>
          <p:cNvSpPr>
            <a:spLocks noGrp="1"/>
          </p:cNvSpPr>
          <p:nvPr>
            <p:ph type="title"/>
          </p:nvPr>
        </p:nvSpPr>
        <p:spPr/>
        <p:txBody>
          <a:bodyPr/>
          <a:lstStyle/>
          <a:p>
            <a:r>
              <a:rPr lang="en-US" dirty="0"/>
              <a:t>Imaging</a:t>
            </a:r>
          </a:p>
        </p:txBody>
      </p:sp>
      <p:sp>
        <p:nvSpPr>
          <p:cNvPr id="4" name="Text Placeholder 3">
            <a:extLst>
              <a:ext uri="{FF2B5EF4-FFF2-40B4-BE49-F238E27FC236}">
                <a16:creationId xmlns:a16="http://schemas.microsoft.com/office/drawing/2014/main" id="{9DE3D040-16A6-8230-746B-EAF1780EE028}"/>
              </a:ext>
            </a:extLst>
          </p:cNvPr>
          <p:cNvSpPr>
            <a:spLocks noGrp="1"/>
          </p:cNvSpPr>
          <p:nvPr>
            <p:ph type="body" sz="half" idx="2"/>
          </p:nvPr>
        </p:nvSpPr>
        <p:spPr/>
        <p:txBody>
          <a:bodyPr/>
          <a:lstStyle/>
          <a:p>
            <a:endParaRPr lang="en-US"/>
          </a:p>
        </p:txBody>
      </p:sp>
      <p:graphicFrame>
        <p:nvGraphicFramePr>
          <p:cNvPr id="8" name="Content Placeholder 7">
            <a:extLst>
              <a:ext uri="{FF2B5EF4-FFF2-40B4-BE49-F238E27FC236}">
                <a16:creationId xmlns:a16="http://schemas.microsoft.com/office/drawing/2014/main" id="{F291C707-A207-39C8-2F04-794E2A13E7D1}"/>
              </a:ext>
            </a:extLst>
          </p:cNvPr>
          <p:cNvGraphicFramePr>
            <a:graphicFrameLocks noGrp="1"/>
          </p:cNvGraphicFramePr>
          <p:nvPr>
            <p:ph idx="1"/>
            <p:extLst>
              <p:ext uri="{D42A27DB-BD31-4B8C-83A1-F6EECF244321}">
                <p14:modId xmlns:p14="http://schemas.microsoft.com/office/powerpoint/2010/main" val="1673390172"/>
              </p:ext>
            </p:extLst>
          </p:nvPr>
        </p:nvGraphicFramePr>
        <p:xfrm>
          <a:off x="5110163" y="803275"/>
          <a:ext cx="6275387" cy="5249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6988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BD5DA3-2267-4B02-07DF-715C79286C12}"/>
              </a:ext>
            </a:extLst>
          </p:cNvPr>
          <p:cNvPicPr>
            <a:picLocks noChangeAspect="1"/>
          </p:cNvPicPr>
          <p:nvPr/>
        </p:nvPicPr>
        <p:blipFill>
          <a:blip r:embed="rId2"/>
          <a:stretch>
            <a:fillRect/>
          </a:stretch>
        </p:blipFill>
        <p:spPr>
          <a:xfrm>
            <a:off x="305844" y="358775"/>
            <a:ext cx="11580312" cy="6140450"/>
          </a:xfrm>
          <a:prstGeom prst="rect">
            <a:avLst/>
          </a:prstGeom>
        </p:spPr>
      </p:pic>
    </p:spTree>
    <p:extLst>
      <p:ext uri="{BB962C8B-B14F-4D97-AF65-F5344CB8AC3E}">
        <p14:creationId xmlns:p14="http://schemas.microsoft.com/office/powerpoint/2010/main" val="1659930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AD9D333-93FF-C2C0-9291-B6A2E8D48760}"/>
              </a:ext>
            </a:extLst>
          </p:cNvPr>
          <p:cNvPicPr>
            <a:picLocks noChangeAspect="1"/>
          </p:cNvPicPr>
          <p:nvPr/>
        </p:nvPicPr>
        <p:blipFill>
          <a:blip r:embed="rId2"/>
          <a:stretch>
            <a:fillRect/>
          </a:stretch>
        </p:blipFill>
        <p:spPr>
          <a:xfrm>
            <a:off x="1304544" y="0"/>
            <a:ext cx="9192768" cy="6691794"/>
          </a:xfrm>
          <a:prstGeom prst="rect">
            <a:avLst/>
          </a:prstGeom>
        </p:spPr>
      </p:pic>
    </p:spTree>
    <p:extLst>
      <p:ext uri="{BB962C8B-B14F-4D97-AF65-F5344CB8AC3E}">
        <p14:creationId xmlns:p14="http://schemas.microsoft.com/office/powerpoint/2010/main" val="3153924009"/>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emplate>Atlas</Template>
  <TotalTime>1596</TotalTime>
  <Words>1408</Words>
  <Application>Microsoft Macintosh PowerPoint</Application>
  <PresentationFormat>Widescreen</PresentationFormat>
  <Paragraphs>141</Paragraphs>
  <Slides>27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AdvOT5b669f61</vt:lpstr>
      <vt:lpstr>AdvOTe81213fa</vt:lpstr>
      <vt:lpstr>AdvOTe81213fa+fb</vt:lpstr>
      <vt:lpstr>Arial</vt:lpstr>
      <vt:lpstr>Calibri</vt:lpstr>
      <vt:lpstr>Calibri Light</vt:lpstr>
      <vt:lpstr>HelveticaNeue</vt:lpstr>
      <vt:lpstr>Rockwell</vt:lpstr>
      <vt:lpstr>Times New Roman</vt:lpstr>
      <vt:lpstr>Wingdings</vt:lpstr>
      <vt:lpstr>Atlas</vt:lpstr>
      <vt:lpstr>Has ODYSSEY changed the Odyssey of Vulnerable Plaque?</vt:lpstr>
      <vt:lpstr>Initiation &amp; progression </vt:lpstr>
      <vt:lpstr>PowerPoint Presentation</vt:lpstr>
      <vt:lpstr>PowerPoint Presentation</vt:lpstr>
      <vt:lpstr>PowerPoint Presentation</vt:lpstr>
      <vt:lpstr>Defining the vulnerable plaque</vt:lpstr>
      <vt:lpstr>Imaging</vt:lpstr>
      <vt:lpstr>PowerPoint Presentation</vt:lpstr>
      <vt:lpstr>PowerPoint Presentation</vt:lpstr>
      <vt:lpstr>Plaque regression</vt:lpstr>
      <vt:lpstr>Plaque Regression Strategies</vt:lpstr>
      <vt:lpstr>Diet</vt:lpstr>
      <vt:lpstr>Exercise</vt:lpstr>
      <vt:lpstr>Smoking and Alcohol</vt:lpstr>
      <vt:lpstr>Pharmacological</vt:lpstr>
      <vt:lpstr>Statins</vt:lpstr>
      <vt:lpstr>High vs low dose statins</vt:lpstr>
      <vt:lpstr>Ezetimibe</vt:lpstr>
      <vt:lpstr>PowerPoint Presentation</vt:lpstr>
      <vt:lpstr>PCSK 9 Inhibitors</vt:lpstr>
      <vt:lpstr>Eicosapentaenoic Acid  </vt:lpstr>
      <vt:lpstr>Other medications </vt:lpstr>
      <vt:lpstr>Discussion</vt:lpstr>
      <vt:lpstr>PowerPoint Presentation</vt:lpstr>
      <vt:lpstr>DISCUSSION</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Has ODYSSEY changed the Odyssey of Vulnerable Plaque?</dc:title>
  <dc:creator>Microsoft Office User</dc:creator>
  <cp:lastModifiedBy>Microsoft Office User</cp:lastModifiedBy>
  <cp:revision>18</cp:revision>
  <dcterms:created xsi:type="dcterms:W3CDTF">2024-05-16T12:22:18Z</dcterms:created>
  <dcterms:modified xsi:type="dcterms:W3CDTF">2024-05-17T14:59:56Z</dcterms:modified>
</cp:coreProperties>
</file>